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</p:sldMasterIdLst>
  <p:sldIdLst>
    <p:sldId id="256" r:id="rId3"/>
    <p:sldId id="361" r:id="rId4"/>
    <p:sldId id="412" r:id="rId5"/>
    <p:sldId id="373" r:id="rId6"/>
    <p:sldId id="396" r:id="rId7"/>
    <p:sldId id="376" r:id="rId8"/>
    <p:sldId id="327" r:id="rId9"/>
    <p:sldId id="328" r:id="rId10"/>
    <p:sldId id="329" r:id="rId11"/>
    <p:sldId id="330" r:id="rId12"/>
    <p:sldId id="333" r:id="rId13"/>
    <p:sldId id="331" r:id="rId14"/>
    <p:sldId id="349" r:id="rId15"/>
    <p:sldId id="428" r:id="rId16"/>
    <p:sldId id="405" r:id="rId17"/>
    <p:sldId id="319" r:id="rId18"/>
    <p:sldId id="377" r:id="rId19"/>
    <p:sldId id="321" r:id="rId20"/>
    <p:sldId id="320" r:id="rId21"/>
    <p:sldId id="317" r:id="rId22"/>
    <p:sldId id="277" r:id="rId23"/>
    <p:sldId id="318" r:id="rId24"/>
    <p:sldId id="363" r:id="rId25"/>
    <p:sldId id="315" r:id="rId26"/>
    <p:sldId id="263" r:id="rId27"/>
    <p:sldId id="378" r:id="rId28"/>
    <p:sldId id="430" r:id="rId29"/>
    <p:sldId id="431" r:id="rId30"/>
    <p:sldId id="425" r:id="rId31"/>
    <p:sldId id="429" r:id="rId32"/>
    <p:sldId id="406" r:id="rId33"/>
    <p:sldId id="422" r:id="rId34"/>
    <p:sldId id="423" r:id="rId35"/>
    <p:sldId id="424" r:id="rId36"/>
    <p:sldId id="419" r:id="rId37"/>
    <p:sldId id="417" r:id="rId38"/>
    <p:sldId id="418" r:id="rId39"/>
    <p:sldId id="383" r:id="rId40"/>
    <p:sldId id="296" r:id="rId41"/>
    <p:sldId id="408" r:id="rId42"/>
    <p:sldId id="410" r:id="rId43"/>
    <p:sldId id="293" r:id="rId44"/>
    <p:sldId id="304" r:id="rId45"/>
    <p:sldId id="294" r:id="rId46"/>
  </p:sldIdLst>
  <p:sldSz cx="9144000" cy="5143500" type="screen16x9"/>
  <p:notesSz cx="6858000" cy="994568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FF"/>
    <a:srgbClr val="B08E00"/>
    <a:srgbClr val="2E00B0"/>
    <a:srgbClr val="FF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785" autoAdjust="0"/>
    <p:restoredTop sz="94609" autoAdjust="0"/>
  </p:normalViewPr>
  <p:slideViewPr>
    <p:cSldViewPr>
      <p:cViewPr>
        <p:scale>
          <a:sx n="60" d="100"/>
          <a:sy n="60" d="100"/>
        </p:scale>
        <p:origin x="-62" y="-91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viewProps" Target="viewProps.xml"/><Relationship Id="rId8" Type="http://schemas.openxmlformats.org/officeDocument/2006/relationships/slide" Target="slides/slide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422030" y="1028700"/>
            <a:ext cx="8229600" cy="13716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1ADE9-3A2D-4EEF-BD4C-2026684C7580}" type="datetimeFigureOut">
              <a:rPr lang="cs-CZ" smtClean="0"/>
              <a:pPr/>
              <a:t>07.06.2026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B8351-BC7D-4425-A813-4E9CF256DF16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371600" y="2498774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1ADE9-3A2D-4EEF-BD4C-2026684C7580}" type="datetimeFigureOut">
              <a:rPr lang="cs-CZ" smtClean="0"/>
              <a:pPr/>
              <a:t>07.06.2026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B8351-BC7D-4425-A813-4E9CF256DF1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1ADE9-3A2D-4EEF-BD4C-2026684C7580}" type="datetimeFigureOut">
              <a:rPr lang="cs-CZ" smtClean="0"/>
              <a:pPr/>
              <a:t>07.06.2026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B8351-BC7D-4425-A813-4E9CF256DF1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délník 1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Zaoblený obdélník 12"/>
          <p:cNvSpPr/>
          <p:nvPr/>
        </p:nvSpPr>
        <p:spPr>
          <a:xfrm>
            <a:off x="65313" y="52319"/>
            <a:ext cx="9013372" cy="501915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295400" y="2400300"/>
            <a:ext cx="6400800" cy="120015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1ADE9-3A2D-4EEF-BD4C-2026684C7580}" type="datetimeFigureOut">
              <a:rPr lang="cs-CZ" smtClean="0"/>
              <a:pPr/>
              <a:t>07.06.2026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B8FB8351-BC7D-4425-A813-4E9CF256DF16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62936" y="1086978"/>
            <a:ext cx="9021537" cy="114551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>
          <a:xfrm>
            <a:off x="62936" y="1047542"/>
            <a:ext cx="9021537" cy="90435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>
          <a:xfrm>
            <a:off x="62936" y="2232489"/>
            <a:ext cx="9021537" cy="82899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457200" y="1129450"/>
            <a:ext cx="8229600" cy="1102519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1ADE9-3A2D-4EEF-BD4C-2026684C7580}" type="datetimeFigureOut">
              <a:rPr lang="cs-CZ" smtClean="0"/>
              <a:pPr/>
              <a:t>07.06.2026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B8351-BC7D-4425-A813-4E9CF256DF16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914400" y="1085850"/>
            <a:ext cx="7772400" cy="342900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délník 1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Zaoblený obdélník 9"/>
          <p:cNvSpPr/>
          <p:nvPr/>
        </p:nvSpPr>
        <p:spPr>
          <a:xfrm>
            <a:off x="65313" y="52319"/>
            <a:ext cx="9013372" cy="501915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714376"/>
            <a:ext cx="7772400" cy="1021556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1910955"/>
            <a:ext cx="7772400" cy="1003697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1ADE9-3A2D-4EEF-BD4C-2026684C7580}" type="datetimeFigureOut">
              <a:rPr lang="cs-CZ" smtClean="0"/>
              <a:pPr/>
              <a:t>07.06.2026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800100" y="4629150"/>
            <a:ext cx="4000500" cy="342900"/>
          </a:xfrm>
        </p:spPr>
        <p:txBody>
          <a:bodyPr/>
          <a:lstStyle/>
          <a:p>
            <a:endParaRPr lang="cs-CZ"/>
          </a:p>
        </p:txBody>
      </p:sp>
      <p:sp>
        <p:nvSpPr>
          <p:cNvPr id="7" name="Obdélník 6"/>
          <p:cNvSpPr/>
          <p:nvPr/>
        </p:nvSpPr>
        <p:spPr>
          <a:xfrm flipV="1">
            <a:off x="69417" y="1782623"/>
            <a:ext cx="9013515" cy="6858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>
            <a:off x="69151" y="1756109"/>
            <a:ext cx="9013781" cy="3428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>
          <a:xfrm>
            <a:off x="68311" y="1851660"/>
            <a:ext cx="9014621" cy="3429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146304" y="4656582"/>
            <a:ext cx="457200" cy="342900"/>
          </a:xfrm>
        </p:spPr>
        <p:txBody>
          <a:bodyPr/>
          <a:lstStyle/>
          <a:p>
            <a:fld id="{B8FB8351-BC7D-4425-A813-4E9CF256DF1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1ADE9-3A2D-4EEF-BD4C-2026684C7580}" type="datetimeFigureOut">
              <a:rPr lang="cs-CZ" smtClean="0"/>
              <a:pPr/>
              <a:t>07.06.2026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B8351-BC7D-4425-A813-4E9CF256DF16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914400" y="1085850"/>
            <a:ext cx="3749040" cy="342900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933950" y="1085850"/>
            <a:ext cx="3749040" cy="342900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204788"/>
            <a:ext cx="7772400" cy="85725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14400" y="1085850"/>
            <a:ext cx="3733800" cy="5715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953000" y="1085850"/>
            <a:ext cx="3733800" cy="5715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1ADE9-3A2D-4EEF-BD4C-2026684C7580}" type="datetimeFigureOut">
              <a:rPr lang="cs-CZ" smtClean="0"/>
              <a:pPr/>
              <a:t>07.06.2026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B8351-BC7D-4425-A813-4E9CF256DF16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1" name="Zástupný symbol pro obsah 10"/>
          <p:cNvSpPr>
            <a:spLocks noGrp="1"/>
          </p:cNvSpPr>
          <p:nvPr>
            <p:ph sz="half" idx="2"/>
          </p:nvPr>
        </p:nvSpPr>
        <p:spPr>
          <a:xfrm>
            <a:off x="914400" y="1685925"/>
            <a:ext cx="3733800" cy="291465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half" idx="4"/>
          </p:nvPr>
        </p:nvSpPr>
        <p:spPr>
          <a:xfrm>
            <a:off x="4953000" y="1685925"/>
            <a:ext cx="3733800" cy="291465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1ADE9-3A2D-4EEF-BD4C-2026684C7580}" type="datetimeFigureOut">
              <a:rPr lang="cs-CZ" smtClean="0"/>
              <a:pPr/>
              <a:t>07.06.2026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B8351-BC7D-4425-A813-4E9CF256DF1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1ADE9-3A2D-4EEF-BD4C-2026684C7580}" type="datetimeFigureOut">
              <a:rPr lang="cs-CZ" smtClean="0"/>
              <a:pPr/>
              <a:t>07.06.2026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B8351-BC7D-4425-A813-4E9CF256DF1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Zaoblený obdélník 8"/>
          <p:cNvSpPr/>
          <p:nvPr/>
        </p:nvSpPr>
        <p:spPr>
          <a:xfrm>
            <a:off x="64008" y="52316"/>
            <a:ext cx="9013372" cy="5020056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204788"/>
            <a:ext cx="7772400" cy="85725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914400" y="1200150"/>
            <a:ext cx="1905000" cy="337185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1ADE9-3A2D-4EEF-BD4C-2026684C7580}" type="datetimeFigureOut">
              <a:rPr lang="cs-CZ" smtClean="0"/>
              <a:pPr/>
              <a:t>07.06.2026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B8351-BC7D-4425-A813-4E9CF256DF16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1"/>
          </p:nvPr>
        </p:nvSpPr>
        <p:spPr>
          <a:xfrm>
            <a:off x="2971800" y="1200150"/>
            <a:ext cx="5715000" cy="337185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1ADE9-3A2D-4EEF-BD4C-2026684C7580}" type="datetimeFigureOut">
              <a:rPr lang="cs-CZ" smtClean="0"/>
              <a:pPr/>
              <a:t>07.06.2026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B8351-BC7D-4425-A813-4E9CF256DF1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3675413"/>
            <a:ext cx="7315200" cy="391716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914400" y="4084369"/>
            <a:ext cx="7315200" cy="51435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1ADE9-3A2D-4EEF-BD4C-2026684C7580}" type="datetimeFigureOut">
              <a:rPr lang="cs-CZ" smtClean="0"/>
              <a:pPr/>
              <a:t>07.06.2026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914400" y="4629150"/>
            <a:ext cx="3886200" cy="342900"/>
          </a:xfrm>
        </p:spPr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46304" y="4656582"/>
            <a:ext cx="457200" cy="342900"/>
          </a:xfrm>
        </p:spPr>
        <p:txBody>
          <a:bodyPr/>
          <a:lstStyle/>
          <a:p>
            <a:fld id="{B8FB8351-BC7D-4425-A813-4E9CF256DF16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1" name="Obdélník 10"/>
          <p:cNvSpPr/>
          <p:nvPr/>
        </p:nvSpPr>
        <p:spPr>
          <a:xfrm flipV="1">
            <a:off x="68307" y="3512666"/>
            <a:ext cx="9006840" cy="6858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>
          <a:xfrm>
            <a:off x="68513" y="3487858"/>
            <a:ext cx="9006639" cy="3428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bdélník 12"/>
          <p:cNvSpPr/>
          <p:nvPr/>
        </p:nvSpPr>
        <p:spPr>
          <a:xfrm>
            <a:off x="68515" y="3579921"/>
            <a:ext cx="9006637" cy="3660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68313" y="50007"/>
            <a:ext cx="9001873" cy="3436144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1ADE9-3A2D-4EEF-BD4C-2026684C7580}" type="datetimeFigureOut">
              <a:rPr lang="cs-CZ" smtClean="0"/>
              <a:pPr/>
              <a:t>07.06.2026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B8351-BC7D-4425-A813-4E9CF256DF1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05983"/>
            <a:ext cx="2011680" cy="4388644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914400" y="205981"/>
            <a:ext cx="5562600" cy="4388644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1ADE9-3A2D-4EEF-BD4C-2026684C7580}" type="datetimeFigureOut">
              <a:rPr lang="cs-CZ" smtClean="0"/>
              <a:pPr/>
              <a:t>07.06.2026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B8351-BC7D-4425-A813-4E9CF256DF1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00200" y="457200"/>
            <a:ext cx="7086600" cy="13716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600200" y="1880840"/>
            <a:ext cx="7086600" cy="1132284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1ADE9-3A2D-4EEF-BD4C-2026684C7580}" type="datetimeFigureOut">
              <a:rPr lang="cs-CZ" smtClean="0"/>
              <a:pPr/>
              <a:t>07.06.2026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7924800" y="4812507"/>
            <a:ext cx="762000" cy="273844"/>
          </a:xfrm>
        </p:spPr>
        <p:txBody>
          <a:bodyPr/>
          <a:lstStyle/>
          <a:p>
            <a:fld id="{B8FB8351-BC7D-4425-A813-4E9CF256DF1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1ADE9-3A2D-4EEF-BD4C-2026684C7580}" type="datetimeFigureOut">
              <a:rPr lang="cs-CZ" smtClean="0"/>
              <a:pPr/>
              <a:t>07.06.2026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B8351-BC7D-4425-A813-4E9CF256DF1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8229600" cy="8572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151336"/>
            <a:ext cx="4040188" cy="563165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8" y="1151336"/>
            <a:ext cx="4041775" cy="563165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1771651"/>
            <a:ext cx="4040188" cy="282297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8" y="1771651"/>
            <a:ext cx="4041775" cy="282297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1ADE9-3A2D-4EEF-BD4C-2026684C7580}" type="datetimeFigureOut">
              <a:rPr lang="cs-CZ" smtClean="0"/>
              <a:pPr/>
              <a:t>07.06.2026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B8351-BC7D-4425-A813-4E9CF256DF1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1ADE9-3A2D-4EEF-BD4C-2026684C7580}" type="datetimeFigureOut">
              <a:rPr lang="cs-CZ" smtClean="0"/>
              <a:pPr/>
              <a:t>07.06.2026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B8351-BC7D-4425-A813-4E9CF256DF1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1ADE9-3A2D-4EEF-BD4C-2026684C7580}" type="datetimeFigureOut">
              <a:rPr lang="cs-CZ" smtClean="0"/>
              <a:pPr/>
              <a:t>07.06.2026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B8351-BC7D-4425-A813-4E9CF256DF1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57203" y="1143001"/>
            <a:ext cx="3008313" cy="3451622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1ADE9-3A2D-4EEF-BD4C-2026684C7580}" type="datetimeFigureOut">
              <a:rPr lang="cs-CZ" smtClean="0"/>
              <a:pPr/>
              <a:t>07.06.2026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B8351-BC7D-4425-A813-4E9CF256DF1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28800" y="457200"/>
            <a:ext cx="5486400" cy="391716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828800" y="1373981"/>
            <a:ext cx="5486400" cy="29718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cs-CZ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Klepnutím na ikonu přidáte obrázek.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828800" y="875090"/>
            <a:ext cx="5486400" cy="397764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1ADE9-3A2D-4EEF-BD4C-2026684C7580}" type="datetimeFigureOut">
              <a:rPr lang="cs-CZ" smtClean="0"/>
              <a:pPr/>
              <a:t>07.06.2026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B8351-BC7D-4425-A813-4E9CF256DF1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53187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457200" y="4812507"/>
            <a:ext cx="2133600" cy="273844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061ADE9-3A2D-4EEF-BD4C-2026684C7580}" type="datetimeFigureOut">
              <a:rPr lang="cs-CZ" smtClean="0"/>
              <a:pPr/>
              <a:t>07.06.2026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3124200" y="4812507"/>
            <a:ext cx="2895600" cy="273844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7924800" y="4812507"/>
            <a:ext cx="762000" cy="273844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8FB8351-BC7D-4425-A813-4E9CF256DF16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Zaoblený obdélník 7"/>
          <p:cNvSpPr/>
          <p:nvPr/>
        </p:nvSpPr>
        <p:spPr>
          <a:xfrm>
            <a:off x="64008" y="52316"/>
            <a:ext cx="9013372" cy="5020056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914400" y="205979"/>
            <a:ext cx="7772400" cy="85725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914400" y="1085850"/>
            <a:ext cx="7772400" cy="3429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6172200" y="4643437"/>
            <a:ext cx="2476500" cy="357188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061ADE9-3A2D-4EEF-BD4C-2026684C7580}" type="datetimeFigureOut">
              <a:rPr lang="cs-CZ" smtClean="0"/>
              <a:pPr/>
              <a:t>07.06.2026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914400" y="4629150"/>
            <a:ext cx="3962400" cy="3429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146304" y="4657725"/>
            <a:ext cx="457200" cy="3429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B8FB8351-BC7D-4425-A813-4E9CF256DF16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9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catholica.cz/?a=2&amp;id=" TargetMode="Externa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96255" y="2400300"/>
            <a:ext cx="8879305" cy="1200150"/>
          </a:xfrm>
        </p:spPr>
        <p:txBody>
          <a:bodyPr>
            <a:noAutofit/>
          </a:bodyPr>
          <a:lstStyle/>
          <a:p>
            <a:r>
              <a:rPr lang="cs-CZ" sz="8000" dirty="0" smtClean="0">
                <a:solidFill>
                  <a:schemeClr val="tx1"/>
                </a:solidFill>
              </a:rPr>
              <a:t>7.6.-13.6.2026</a:t>
            </a:r>
            <a:endParaRPr lang="cs-CZ" sz="8000" dirty="0">
              <a:solidFill>
                <a:schemeClr val="tx1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cs-CZ" sz="9600" dirty="0" smtClean="0"/>
              <a:t>Zpravodajství</a:t>
            </a:r>
            <a:endParaRPr lang="cs-CZ" sz="9600" dirty="0"/>
          </a:p>
        </p:txBody>
      </p:sp>
    </p:spTree>
  </p:cSld>
  <p:clrMapOvr>
    <a:masterClrMapping/>
  </p:clrMapOvr>
  <p:transition advTm="6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4526012"/>
          </a:xfrm>
        </p:spPr>
        <p:txBody>
          <a:bodyPr>
            <a:normAutofit/>
          </a:bodyPr>
          <a:lstStyle/>
          <a:p>
            <a:r>
              <a:rPr lang="cs-CZ" sz="6000" dirty="0" smtClean="0">
                <a:solidFill>
                  <a:schemeClr val="tx1"/>
                </a:solidFill>
              </a:rPr>
              <a:t>Čtvrtek</a:t>
            </a:r>
            <a:br>
              <a:rPr lang="cs-CZ" sz="6000" dirty="0" smtClean="0">
                <a:solidFill>
                  <a:schemeClr val="tx1"/>
                </a:solidFill>
              </a:rPr>
            </a:br>
            <a:r>
              <a:rPr lang="cs-CZ" sz="6000" dirty="0" smtClean="0">
                <a:solidFill>
                  <a:schemeClr val="tx1"/>
                </a:solidFill>
              </a:rPr>
              <a:t>Památka sv. </a:t>
            </a:r>
            <a:r>
              <a:rPr lang="cs-CZ" sz="6000" dirty="0" err="1" smtClean="0">
                <a:solidFill>
                  <a:schemeClr val="tx1"/>
                </a:solidFill>
              </a:rPr>
              <a:t>Barnabáše</a:t>
            </a:r>
            <a:r>
              <a:rPr lang="cs-CZ" sz="6000" dirty="0" smtClean="0">
                <a:solidFill>
                  <a:schemeClr val="tx1"/>
                </a:solidFill>
              </a:rPr>
              <a:t>, apoštola</a:t>
            </a:r>
            <a:endParaRPr lang="cs-CZ" sz="6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Tm="6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195486"/>
            <a:ext cx="8686800" cy="4526012"/>
          </a:xfrm>
        </p:spPr>
        <p:txBody>
          <a:bodyPr>
            <a:normAutofit/>
          </a:bodyPr>
          <a:lstStyle/>
          <a:p>
            <a:r>
              <a:rPr lang="cs-CZ" sz="6000" dirty="0" smtClean="0">
                <a:solidFill>
                  <a:schemeClr val="tx1"/>
                </a:solidFill>
              </a:rPr>
              <a:t>Pátek</a:t>
            </a:r>
            <a:br>
              <a:rPr lang="cs-CZ" sz="6000" dirty="0" smtClean="0">
                <a:solidFill>
                  <a:schemeClr val="tx1"/>
                </a:solidFill>
              </a:rPr>
            </a:br>
            <a:r>
              <a:rPr lang="cs-CZ" sz="6000" dirty="0" smtClean="0">
                <a:solidFill>
                  <a:schemeClr val="tx1"/>
                </a:solidFill>
              </a:rPr>
              <a:t>Slavnost Nejsvětějšího Srdce Ježíšova</a:t>
            </a:r>
            <a:endParaRPr lang="cs-CZ" sz="6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Tm="6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205978"/>
            <a:ext cx="8784976" cy="4670028"/>
          </a:xfrm>
        </p:spPr>
        <p:txBody>
          <a:bodyPr>
            <a:normAutofit/>
          </a:bodyPr>
          <a:lstStyle/>
          <a:p>
            <a:r>
              <a:rPr lang="cs-CZ" sz="6000" dirty="0" smtClean="0">
                <a:solidFill>
                  <a:schemeClr val="tx1"/>
                </a:solidFill>
              </a:rPr>
              <a:t>Sobota</a:t>
            </a:r>
            <a:br>
              <a:rPr lang="cs-CZ" sz="6000" dirty="0" smtClean="0">
                <a:solidFill>
                  <a:schemeClr val="tx1"/>
                </a:solidFill>
              </a:rPr>
            </a:br>
            <a:r>
              <a:rPr lang="cs-CZ" sz="6000" dirty="0" smtClean="0">
                <a:solidFill>
                  <a:schemeClr val="tx1"/>
                </a:solidFill>
              </a:rPr>
              <a:t>Památka Neposkvrněného Srdce Panny Marie</a:t>
            </a:r>
            <a:endParaRPr lang="cs-CZ" sz="6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435280" cy="4526012"/>
          </a:xfrm>
        </p:spPr>
        <p:txBody>
          <a:bodyPr>
            <a:normAutofit/>
          </a:bodyPr>
          <a:lstStyle/>
          <a:p>
            <a:r>
              <a:rPr lang="cs-CZ" sz="6000" dirty="0" smtClean="0">
                <a:solidFill>
                  <a:schemeClr val="tx1"/>
                </a:solidFill>
              </a:rPr>
              <a:t>Neděle</a:t>
            </a:r>
            <a:br>
              <a:rPr lang="cs-CZ" sz="6000" dirty="0" smtClean="0">
                <a:solidFill>
                  <a:schemeClr val="tx1"/>
                </a:solidFill>
              </a:rPr>
            </a:br>
            <a:endParaRPr lang="cs-CZ" sz="6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Tm="400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7504" y="123478"/>
            <a:ext cx="8928992" cy="4896544"/>
          </a:xfrm>
        </p:spPr>
        <p:txBody>
          <a:bodyPr>
            <a:noAutofit/>
          </a:bodyPr>
          <a:lstStyle/>
          <a:p>
            <a:r>
              <a:rPr lang="cs-CZ" sz="5400" dirty="0" smtClean="0">
                <a:solidFill>
                  <a:schemeClr val="tx1"/>
                </a:solidFill>
              </a:rPr>
              <a:t>Ve čtvrtek </a:t>
            </a:r>
            <a:r>
              <a:rPr lang="cs-CZ" sz="5400" dirty="0" smtClean="0">
                <a:solidFill>
                  <a:schemeClr val="tx1"/>
                </a:solidFill>
              </a:rPr>
              <a:t>11.6.2026 </a:t>
            </a:r>
            <a:r>
              <a:rPr lang="cs-CZ" sz="5400" dirty="0" smtClean="0">
                <a:solidFill>
                  <a:schemeClr val="tx1"/>
                </a:solidFill>
              </a:rPr>
              <a:t/>
            </a:r>
            <a:br>
              <a:rPr lang="cs-CZ" sz="5400" dirty="0" smtClean="0">
                <a:solidFill>
                  <a:schemeClr val="tx1"/>
                </a:solidFill>
              </a:rPr>
            </a:br>
            <a:r>
              <a:rPr lang="cs-CZ" sz="5400" dirty="0" smtClean="0">
                <a:solidFill>
                  <a:schemeClr val="tx1"/>
                </a:solidFill>
              </a:rPr>
              <a:t>v 17:30 v Pusté </a:t>
            </a:r>
            <a:r>
              <a:rPr lang="cs-CZ" sz="5400" dirty="0" err="1" smtClean="0">
                <a:solidFill>
                  <a:schemeClr val="tx1"/>
                </a:solidFill>
              </a:rPr>
              <a:t>Polomi</a:t>
            </a:r>
            <a:r>
              <a:rPr lang="cs-CZ" sz="5400" dirty="0" smtClean="0">
                <a:solidFill>
                  <a:schemeClr val="tx1"/>
                </a:solidFill>
              </a:rPr>
              <a:t> </a:t>
            </a:r>
            <a:r>
              <a:rPr lang="cs-CZ" sz="5400" dirty="0" smtClean="0">
                <a:solidFill>
                  <a:schemeClr val="tx1"/>
                </a:solidFill>
              </a:rPr>
              <a:t>mše Za † manžele Jaroslava a Ludmilu Vlčkovy a Boží požehnání pro celou rodinu</a:t>
            </a:r>
            <a:endParaRPr lang="cs-CZ" sz="5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7504" y="123478"/>
            <a:ext cx="8928992" cy="4896544"/>
          </a:xfrm>
        </p:spPr>
        <p:txBody>
          <a:bodyPr>
            <a:noAutofit/>
          </a:bodyPr>
          <a:lstStyle/>
          <a:p>
            <a:r>
              <a:rPr lang="cs-CZ" sz="5400" dirty="0" smtClean="0">
                <a:solidFill>
                  <a:schemeClr val="tx1"/>
                </a:solidFill>
              </a:rPr>
              <a:t>V neděli </a:t>
            </a:r>
            <a:r>
              <a:rPr lang="cs-CZ" sz="5400" dirty="0" smtClean="0">
                <a:solidFill>
                  <a:schemeClr val="tx1"/>
                </a:solidFill>
              </a:rPr>
              <a:t>14.6.2026 </a:t>
            </a:r>
            <a:r>
              <a:rPr lang="cs-CZ" sz="5400" dirty="0" smtClean="0">
                <a:solidFill>
                  <a:schemeClr val="tx1"/>
                </a:solidFill>
              </a:rPr>
              <a:t/>
            </a:r>
            <a:br>
              <a:rPr lang="cs-CZ" sz="5400" dirty="0" smtClean="0">
                <a:solidFill>
                  <a:schemeClr val="tx1"/>
                </a:solidFill>
              </a:rPr>
            </a:br>
            <a:r>
              <a:rPr lang="cs-CZ" sz="5400" dirty="0" smtClean="0">
                <a:solidFill>
                  <a:schemeClr val="tx1"/>
                </a:solidFill>
              </a:rPr>
              <a:t>v 10:30 v Pusté </a:t>
            </a:r>
            <a:r>
              <a:rPr lang="cs-CZ" sz="5400" dirty="0" err="1" smtClean="0">
                <a:solidFill>
                  <a:schemeClr val="tx1"/>
                </a:solidFill>
              </a:rPr>
              <a:t>Polomi</a:t>
            </a:r>
            <a:r>
              <a:rPr lang="cs-CZ" sz="5400" dirty="0" smtClean="0">
                <a:solidFill>
                  <a:schemeClr val="tx1"/>
                </a:solidFill>
              </a:rPr>
              <a:t> mše </a:t>
            </a:r>
            <a:r>
              <a:rPr lang="pl-PL" sz="5400" dirty="0" smtClean="0">
                <a:solidFill>
                  <a:schemeClr val="tx1"/>
                </a:solidFill>
              </a:rPr>
              <a:t>Za † Annu a Vladimíra Grussmannovi, zetě Vladimíra Plačka, s prosbou o Boží požehnání pro celou * rodinu</a:t>
            </a:r>
            <a:endParaRPr lang="cs-CZ" sz="5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7504" y="205978"/>
            <a:ext cx="8928992" cy="4814044"/>
          </a:xfrm>
        </p:spPr>
        <p:txBody>
          <a:bodyPr anchor="ctr">
            <a:noAutofit/>
          </a:bodyPr>
          <a:lstStyle/>
          <a:p>
            <a:r>
              <a:rPr lang="cs-CZ" sz="4200" b="1" cap="all" dirty="0" smtClean="0">
                <a:solidFill>
                  <a:schemeClr val="tx1"/>
                </a:solidFill>
              </a:rPr>
              <a:t>Materiály k nedělním kartičkám</a:t>
            </a:r>
            <a:r>
              <a:rPr lang="cs-CZ" sz="4400" b="1" cap="all" dirty="0" smtClean="0"/>
              <a:t/>
            </a:r>
            <a:br>
              <a:rPr lang="cs-CZ" sz="4400" b="1" cap="all" dirty="0" smtClean="0"/>
            </a:br>
            <a:r>
              <a:rPr lang="cs-CZ" sz="4400" b="1" dirty="0" smtClean="0">
                <a:solidFill>
                  <a:srgbClr val="0070C0"/>
                </a:solidFill>
              </a:rPr>
              <a:t>Tátové a mámy,</a:t>
            </a:r>
            <a:br>
              <a:rPr lang="cs-CZ" sz="4400" b="1" dirty="0" smtClean="0">
                <a:solidFill>
                  <a:srgbClr val="0070C0"/>
                </a:solidFill>
              </a:rPr>
            </a:br>
            <a:r>
              <a:rPr lang="cs-CZ" sz="4400" b="1" dirty="0" smtClean="0">
                <a:solidFill>
                  <a:srgbClr val="0070C0"/>
                </a:solidFill>
              </a:rPr>
              <a:t>pomůcka pro předškoláky a první stupeň ZŠ propojující nedělní kartičky s vaší vírou v rodině je</a:t>
            </a:r>
            <a:br>
              <a:rPr lang="cs-CZ" sz="4400" b="1" dirty="0" smtClean="0">
                <a:solidFill>
                  <a:srgbClr val="0070C0"/>
                </a:solidFill>
              </a:rPr>
            </a:br>
            <a:r>
              <a:rPr lang="cs-CZ" sz="4400" b="1" dirty="0" smtClean="0">
                <a:solidFill>
                  <a:srgbClr val="0070C0"/>
                </a:solidFill>
              </a:rPr>
              <a:t>ke stažení na webu farnosti</a:t>
            </a:r>
            <a:endParaRPr lang="cs-CZ" sz="44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advTm="1200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435280" cy="4526012"/>
          </a:xfrm>
        </p:spPr>
        <p:txBody>
          <a:bodyPr>
            <a:normAutofit/>
          </a:bodyPr>
          <a:lstStyle/>
          <a:p>
            <a:r>
              <a:rPr lang="cs-CZ" sz="6000" dirty="0" smtClean="0">
                <a:solidFill>
                  <a:schemeClr val="tx1"/>
                </a:solidFill>
              </a:rPr>
              <a:t>Dále uvidíš</a:t>
            </a:r>
            <a:br>
              <a:rPr lang="cs-CZ" sz="6000" dirty="0" smtClean="0">
                <a:solidFill>
                  <a:schemeClr val="tx1"/>
                </a:solidFill>
              </a:rPr>
            </a:br>
            <a:r>
              <a:rPr lang="cs-CZ" sz="6000" dirty="0" smtClean="0">
                <a:solidFill>
                  <a:schemeClr val="tx1"/>
                </a:solidFill>
              </a:rPr>
              <a:t>pravidelné akce</a:t>
            </a:r>
            <a:br>
              <a:rPr lang="cs-CZ" sz="6000" dirty="0" smtClean="0">
                <a:solidFill>
                  <a:schemeClr val="tx1"/>
                </a:solidFill>
              </a:rPr>
            </a:br>
            <a:r>
              <a:rPr lang="cs-CZ" sz="6000" dirty="0" smtClean="0">
                <a:solidFill>
                  <a:schemeClr val="tx1"/>
                </a:solidFill>
              </a:rPr>
              <a:t>v dalším týdnu</a:t>
            </a:r>
            <a:endParaRPr lang="cs-CZ" sz="6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Tm="900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4526012"/>
          </a:xfrm>
        </p:spPr>
        <p:txBody>
          <a:bodyPr>
            <a:normAutofit fontScale="90000"/>
          </a:bodyPr>
          <a:lstStyle/>
          <a:p>
            <a:r>
              <a:rPr lang="cs-CZ" sz="6000" dirty="0" smtClean="0"/>
              <a:t/>
            </a:r>
            <a:br>
              <a:rPr lang="cs-CZ" sz="6000" dirty="0" smtClean="0"/>
            </a:br>
            <a:r>
              <a:rPr lang="cs-CZ" sz="6000" dirty="0" smtClean="0">
                <a:solidFill>
                  <a:srgbClr val="FF0000"/>
                </a:solidFill>
              </a:rPr>
              <a:t/>
            </a:r>
            <a:br>
              <a:rPr lang="cs-CZ" sz="6000" dirty="0" smtClean="0">
                <a:solidFill>
                  <a:srgbClr val="FF0000"/>
                </a:solidFill>
              </a:rPr>
            </a:br>
            <a:r>
              <a:rPr lang="cs-CZ" sz="6000" dirty="0" smtClean="0">
                <a:solidFill>
                  <a:schemeClr val="tx1"/>
                </a:solidFill>
              </a:rPr>
              <a:t>Výuka náboženství</a:t>
            </a:r>
            <a:br>
              <a:rPr lang="cs-CZ" sz="6000" dirty="0" smtClean="0">
                <a:solidFill>
                  <a:schemeClr val="tx1"/>
                </a:solidFill>
              </a:rPr>
            </a:br>
            <a:r>
              <a:rPr lang="cs-CZ" sz="6000" dirty="0" smtClean="0">
                <a:solidFill>
                  <a:schemeClr val="tx1"/>
                </a:solidFill>
              </a:rPr>
              <a:t>v </a:t>
            </a:r>
            <a:r>
              <a:rPr lang="cs-CZ" sz="6000" dirty="0" err="1" smtClean="0">
                <a:solidFill>
                  <a:schemeClr val="tx1"/>
                </a:solidFill>
              </a:rPr>
              <a:t>Kyjovicích</a:t>
            </a:r>
            <a:r>
              <a:rPr lang="cs-CZ" sz="6000" dirty="0" smtClean="0">
                <a:solidFill>
                  <a:schemeClr val="tx1"/>
                </a:solidFill>
              </a:rPr>
              <a:t/>
            </a:r>
            <a:br>
              <a:rPr lang="cs-CZ" sz="6000" dirty="0" smtClean="0">
                <a:solidFill>
                  <a:schemeClr val="tx1"/>
                </a:solidFill>
              </a:rPr>
            </a:br>
            <a:r>
              <a:rPr lang="cs-CZ" sz="6000" dirty="0" smtClean="0">
                <a:solidFill>
                  <a:schemeClr val="tx1"/>
                </a:solidFill>
              </a:rPr>
              <a:t>1. až 5. třída je</a:t>
            </a:r>
            <a:r>
              <a:rPr lang="cs-CZ" sz="6000" b="1" dirty="0" smtClean="0">
                <a:solidFill>
                  <a:srgbClr val="FF0000"/>
                </a:solidFill>
              </a:rPr>
              <a:t> </a:t>
            </a:r>
            <a:r>
              <a:rPr lang="cs-CZ" sz="6000" dirty="0" smtClean="0">
                <a:solidFill>
                  <a:schemeClr val="tx1"/>
                </a:solidFill>
              </a:rPr>
              <a:t/>
            </a:r>
            <a:br>
              <a:rPr lang="cs-CZ" sz="6000" dirty="0" smtClean="0">
                <a:solidFill>
                  <a:schemeClr val="tx1"/>
                </a:solidFill>
              </a:rPr>
            </a:br>
            <a:r>
              <a:rPr lang="cs-CZ" sz="6000" dirty="0" smtClean="0">
                <a:solidFill>
                  <a:schemeClr val="tx1"/>
                </a:solidFill>
              </a:rPr>
              <a:t>v pondělí </a:t>
            </a:r>
            <a:r>
              <a:rPr lang="cs-CZ" sz="6000" dirty="0" smtClean="0">
                <a:solidFill>
                  <a:schemeClr val="tx1"/>
                </a:solidFill>
              </a:rPr>
              <a:t>8.6.2026</a:t>
            </a:r>
            <a:r>
              <a:rPr lang="cs-CZ" sz="6000" dirty="0" smtClean="0">
                <a:solidFill>
                  <a:schemeClr val="tx1"/>
                </a:solidFill>
              </a:rPr>
              <a:t/>
            </a:r>
            <a:br>
              <a:rPr lang="cs-CZ" sz="6000" dirty="0" smtClean="0">
                <a:solidFill>
                  <a:schemeClr val="tx1"/>
                </a:solidFill>
              </a:rPr>
            </a:br>
            <a:r>
              <a:rPr lang="cs-CZ" sz="6000" dirty="0" smtClean="0">
                <a:solidFill>
                  <a:schemeClr val="tx1"/>
                </a:solidFill>
              </a:rPr>
              <a:t>15:00–15:45</a:t>
            </a:r>
            <a:endParaRPr lang="cs-CZ" sz="6000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Otec Radim\Downloads\náboženství výuka Ježíš-a-dět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7270" y="0"/>
            <a:ext cx="2556733" cy="2031690"/>
          </a:xfrm>
          <a:prstGeom prst="rect">
            <a:avLst/>
          </a:prstGeom>
          <a:noFill/>
        </p:spPr>
      </p:pic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7504" y="123478"/>
            <a:ext cx="8928992" cy="4896544"/>
          </a:xfrm>
        </p:spPr>
        <p:txBody>
          <a:bodyPr>
            <a:normAutofit/>
          </a:bodyPr>
          <a:lstStyle/>
          <a:p>
            <a:r>
              <a:rPr lang="cs-CZ" sz="6000" b="1" dirty="0" smtClean="0">
                <a:solidFill>
                  <a:schemeClr val="tx1"/>
                </a:solidFill>
              </a:rPr>
              <a:t>Modlitební setkání</a:t>
            </a:r>
            <a:r>
              <a:rPr lang="cs-CZ" sz="6000" dirty="0" smtClean="0">
                <a:solidFill>
                  <a:schemeClr val="tx1"/>
                </a:solidFill>
              </a:rPr>
              <a:t/>
            </a:r>
            <a:br>
              <a:rPr lang="cs-CZ" sz="6000" dirty="0" smtClean="0">
                <a:solidFill>
                  <a:schemeClr val="tx1"/>
                </a:solidFill>
              </a:rPr>
            </a:br>
            <a:r>
              <a:rPr lang="cs-CZ" sz="6000" b="1" dirty="0" smtClean="0">
                <a:solidFill>
                  <a:srgbClr val="0070C0"/>
                </a:solidFill>
              </a:rPr>
              <a:t>Modlitba na vaše úmysly</a:t>
            </a:r>
            <a:br>
              <a:rPr lang="cs-CZ" sz="6000" b="1" dirty="0" smtClean="0">
                <a:solidFill>
                  <a:srgbClr val="0070C0"/>
                </a:solidFill>
              </a:rPr>
            </a:br>
            <a:r>
              <a:rPr lang="cs-CZ" sz="6000" b="1" dirty="0" smtClean="0">
                <a:solidFill>
                  <a:srgbClr val="0070C0"/>
                </a:solidFill>
              </a:rPr>
              <a:t>je v úterý </a:t>
            </a:r>
            <a:r>
              <a:rPr lang="cs-CZ" sz="6000" b="1" dirty="0" smtClean="0">
                <a:solidFill>
                  <a:srgbClr val="0070C0"/>
                </a:solidFill>
              </a:rPr>
              <a:t>9.6.2026</a:t>
            </a:r>
            <a:r>
              <a:rPr lang="cs-CZ" sz="6000" b="1" dirty="0" smtClean="0">
                <a:solidFill>
                  <a:srgbClr val="0070C0"/>
                </a:solidFill>
              </a:rPr>
              <a:t/>
            </a:r>
            <a:br>
              <a:rPr lang="cs-CZ" sz="6000" b="1" dirty="0" smtClean="0">
                <a:solidFill>
                  <a:srgbClr val="0070C0"/>
                </a:solidFill>
              </a:rPr>
            </a:br>
            <a:r>
              <a:rPr lang="cs-CZ" sz="6000" b="1" dirty="0" smtClean="0">
                <a:solidFill>
                  <a:srgbClr val="0070C0"/>
                </a:solidFill>
              </a:rPr>
              <a:t>v 19:30 v kostele </a:t>
            </a:r>
            <a:br>
              <a:rPr lang="cs-CZ" sz="6000" b="1" dirty="0" smtClean="0">
                <a:solidFill>
                  <a:srgbClr val="0070C0"/>
                </a:solidFill>
              </a:rPr>
            </a:br>
            <a:r>
              <a:rPr lang="cs-CZ" sz="6000" b="1" dirty="0" smtClean="0">
                <a:solidFill>
                  <a:srgbClr val="0070C0"/>
                </a:solidFill>
              </a:rPr>
              <a:t>v Pusté </a:t>
            </a:r>
            <a:r>
              <a:rPr lang="cs-CZ" sz="6000" b="1" dirty="0" err="1" smtClean="0">
                <a:solidFill>
                  <a:srgbClr val="0070C0"/>
                </a:solidFill>
              </a:rPr>
              <a:t>Polomi</a:t>
            </a:r>
            <a:endParaRPr lang="cs-CZ" sz="60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4020" y="90512"/>
            <a:ext cx="8856984" cy="789552"/>
          </a:xfrm>
        </p:spPr>
        <p:txBody>
          <a:bodyPr>
            <a:noAutofit/>
          </a:bodyPr>
          <a:lstStyle/>
          <a:p>
            <a:pPr algn="ctr"/>
            <a:r>
              <a:rPr lang="cs-CZ" sz="5000" dirty="0" smtClean="0"/>
              <a:t/>
            </a:r>
            <a:br>
              <a:rPr lang="cs-CZ" sz="5000" dirty="0" smtClean="0"/>
            </a:br>
            <a:r>
              <a:rPr lang="cs-CZ" sz="5000" b="1" dirty="0" smtClean="0">
                <a:solidFill>
                  <a:schemeClr val="tx1"/>
                </a:solidFill>
              </a:rPr>
              <a:t>Stav na donátor.</a:t>
            </a:r>
            <a:r>
              <a:rPr lang="cs-CZ" sz="5000" b="1" dirty="0" err="1" smtClean="0">
                <a:solidFill>
                  <a:schemeClr val="tx1"/>
                </a:solidFill>
              </a:rPr>
              <a:t>cz</a:t>
            </a:r>
            <a:endParaRPr lang="cs-CZ" sz="5000" b="1" dirty="0">
              <a:solidFill>
                <a:schemeClr val="tx1"/>
              </a:solidFill>
            </a:endParaRPr>
          </a:p>
        </p:txBody>
      </p:sp>
      <p:sp>
        <p:nvSpPr>
          <p:cNvPr id="11" name="Nadpis 1"/>
          <p:cNvSpPr txBox="1">
            <a:spLocks/>
          </p:cNvSpPr>
          <p:nvPr/>
        </p:nvSpPr>
        <p:spPr>
          <a:xfrm>
            <a:off x="134977" y="919764"/>
            <a:ext cx="8856984" cy="1003914"/>
          </a:xfrm>
          <a:prstGeom prst="rec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txBody>
          <a:bodyPr bIns="9144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50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Na fond MOST je </a:t>
            </a:r>
            <a:r>
              <a:rPr lang="cs-CZ" sz="50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45772Kč</a:t>
            </a:r>
            <a:r>
              <a:rPr lang="cs-CZ" sz="50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.</a:t>
            </a:r>
            <a:endParaRPr lang="cs-CZ" sz="50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122808" y="3530600"/>
            <a:ext cx="8856984" cy="1440160"/>
          </a:xfrm>
          <a:prstGeom prst="rect">
            <a:avLst/>
          </a:prstGeom>
        </p:spPr>
        <p:txBody>
          <a:bodyPr bIns="91440" anchor="b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5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cs-CZ" sz="5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cs-CZ" sz="5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Připojte se do rodiny donátorů. Máme 14 donátorů.</a:t>
            </a:r>
            <a:endParaRPr kumimoji="0" lang="cs-CZ" sz="5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160997" y="1962280"/>
            <a:ext cx="8856984" cy="1473566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txBody>
          <a:bodyPr bIns="9144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50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Zbývá na fond MOST </a:t>
            </a:r>
            <a:r>
              <a:rPr lang="cs-CZ" sz="50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130728Kč</a:t>
            </a:r>
            <a:r>
              <a:rPr lang="cs-CZ" sz="50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.</a:t>
            </a:r>
            <a:endParaRPr lang="cs-CZ" sz="50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4526012"/>
          </a:xfrm>
        </p:spPr>
        <p:txBody>
          <a:bodyPr>
            <a:normAutofit fontScale="90000"/>
          </a:bodyPr>
          <a:lstStyle/>
          <a:p>
            <a:r>
              <a:rPr lang="cs-CZ" sz="6000" dirty="0" smtClean="0"/>
              <a:t/>
            </a:r>
            <a:br>
              <a:rPr lang="cs-CZ" sz="6000" dirty="0" smtClean="0"/>
            </a:br>
            <a:r>
              <a:rPr lang="cs-CZ" sz="6000" dirty="0" smtClean="0">
                <a:solidFill>
                  <a:srgbClr val="FF0000"/>
                </a:solidFill>
              </a:rPr>
              <a:t/>
            </a:r>
            <a:br>
              <a:rPr lang="cs-CZ" sz="6000" dirty="0" smtClean="0">
                <a:solidFill>
                  <a:srgbClr val="FF0000"/>
                </a:solidFill>
              </a:rPr>
            </a:br>
            <a:r>
              <a:rPr lang="cs-CZ" sz="6000" dirty="0" smtClean="0">
                <a:solidFill>
                  <a:schemeClr val="tx1"/>
                </a:solidFill>
              </a:rPr>
              <a:t>Výuka náboženství</a:t>
            </a:r>
            <a:br>
              <a:rPr lang="cs-CZ" sz="6000" dirty="0" smtClean="0">
                <a:solidFill>
                  <a:schemeClr val="tx1"/>
                </a:solidFill>
              </a:rPr>
            </a:br>
            <a:r>
              <a:rPr lang="cs-CZ" sz="6000" dirty="0" smtClean="0">
                <a:solidFill>
                  <a:schemeClr val="tx1"/>
                </a:solidFill>
              </a:rPr>
              <a:t>v Pusté </a:t>
            </a:r>
            <a:r>
              <a:rPr lang="cs-CZ" sz="6000" dirty="0" err="1" smtClean="0">
                <a:solidFill>
                  <a:schemeClr val="tx1"/>
                </a:solidFill>
              </a:rPr>
              <a:t>Polomi</a:t>
            </a:r>
            <a:r>
              <a:rPr lang="cs-CZ" sz="6000" dirty="0" smtClean="0">
                <a:solidFill>
                  <a:schemeClr val="tx1"/>
                </a:solidFill>
              </a:rPr>
              <a:t> </a:t>
            </a:r>
            <a:br>
              <a:rPr lang="cs-CZ" sz="6000" dirty="0" smtClean="0">
                <a:solidFill>
                  <a:schemeClr val="tx1"/>
                </a:solidFill>
              </a:rPr>
            </a:br>
            <a:r>
              <a:rPr lang="cs-CZ" sz="6000" dirty="0" smtClean="0">
                <a:solidFill>
                  <a:schemeClr val="tx1"/>
                </a:solidFill>
              </a:rPr>
              <a:t>3. až 5. třída</a:t>
            </a:r>
            <a:r>
              <a:rPr lang="cs-CZ" sz="6000" b="1" dirty="0" smtClean="0">
                <a:solidFill>
                  <a:srgbClr val="FF0000"/>
                </a:solidFill>
              </a:rPr>
              <a:t>  </a:t>
            </a:r>
            <a:r>
              <a:rPr lang="cs-CZ" sz="6000" dirty="0" smtClean="0">
                <a:solidFill>
                  <a:schemeClr val="tx1"/>
                </a:solidFill>
              </a:rPr>
              <a:t/>
            </a:r>
            <a:br>
              <a:rPr lang="cs-CZ" sz="6000" dirty="0" smtClean="0">
                <a:solidFill>
                  <a:schemeClr val="tx1"/>
                </a:solidFill>
              </a:rPr>
            </a:br>
            <a:r>
              <a:rPr lang="cs-CZ" sz="6000" dirty="0" smtClean="0">
                <a:solidFill>
                  <a:schemeClr val="tx1"/>
                </a:solidFill>
              </a:rPr>
              <a:t>ve</a:t>
            </a:r>
            <a:r>
              <a:rPr lang="cs-CZ" sz="6000" dirty="0">
                <a:solidFill>
                  <a:schemeClr val="tx1"/>
                </a:solidFill>
              </a:rPr>
              <a:t> </a:t>
            </a:r>
            <a:r>
              <a:rPr lang="cs-CZ" sz="6000" dirty="0" smtClean="0">
                <a:solidFill>
                  <a:schemeClr val="tx1"/>
                </a:solidFill>
              </a:rPr>
              <a:t>čtvrtek </a:t>
            </a:r>
            <a:r>
              <a:rPr lang="cs-CZ" sz="6000" dirty="0" smtClean="0">
                <a:solidFill>
                  <a:schemeClr val="tx1"/>
                </a:solidFill>
              </a:rPr>
              <a:t>11.6.2026</a:t>
            </a:r>
            <a:r>
              <a:rPr lang="cs-CZ" sz="6000" dirty="0" smtClean="0">
                <a:solidFill>
                  <a:schemeClr val="tx1"/>
                </a:solidFill>
              </a:rPr>
              <a:t/>
            </a:r>
            <a:br>
              <a:rPr lang="cs-CZ" sz="6000" dirty="0" smtClean="0">
                <a:solidFill>
                  <a:schemeClr val="tx1"/>
                </a:solidFill>
              </a:rPr>
            </a:br>
            <a:r>
              <a:rPr lang="cs-CZ" sz="6000" dirty="0" smtClean="0">
                <a:solidFill>
                  <a:schemeClr val="tx1"/>
                </a:solidFill>
              </a:rPr>
              <a:t>12:40–13:25</a:t>
            </a:r>
            <a:endParaRPr lang="cs-CZ" sz="6000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Otec Radim\Downloads\náboženství výuka Ježíš-a-dět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7270" y="0"/>
            <a:ext cx="2556733" cy="2031690"/>
          </a:xfrm>
          <a:prstGeom prst="rect">
            <a:avLst/>
          </a:prstGeom>
          <a:noFill/>
        </p:spPr>
      </p:pic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4526012"/>
          </a:xfrm>
        </p:spPr>
        <p:txBody>
          <a:bodyPr>
            <a:normAutofit fontScale="90000"/>
          </a:bodyPr>
          <a:lstStyle/>
          <a:p>
            <a:r>
              <a:rPr lang="cs-CZ" sz="6000" dirty="0" smtClean="0"/>
              <a:t/>
            </a:r>
            <a:br>
              <a:rPr lang="cs-CZ" sz="6000" dirty="0" smtClean="0"/>
            </a:br>
            <a:r>
              <a:rPr lang="cs-CZ" sz="6000" dirty="0" smtClean="0">
                <a:solidFill>
                  <a:srgbClr val="FF0000"/>
                </a:solidFill>
              </a:rPr>
              <a:t/>
            </a:r>
            <a:br>
              <a:rPr lang="cs-CZ" sz="6000" dirty="0" smtClean="0">
                <a:solidFill>
                  <a:srgbClr val="FF0000"/>
                </a:solidFill>
              </a:rPr>
            </a:br>
            <a:r>
              <a:rPr lang="cs-CZ" sz="6000" dirty="0" smtClean="0">
                <a:solidFill>
                  <a:schemeClr val="tx1"/>
                </a:solidFill>
              </a:rPr>
              <a:t>Výuka náboženství</a:t>
            </a:r>
            <a:br>
              <a:rPr lang="cs-CZ" sz="6000" dirty="0" smtClean="0">
                <a:solidFill>
                  <a:schemeClr val="tx1"/>
                </a:solidFill>
              </a:rPr>
            </a:br>
            <a:r>
              <a:rPr lang="cs-CZ" sz="6000" dirty="0" smtClean="0">
                <a:solidFill>
                  <a:schemeClr val="tx1"/>
                </a:solidFill>
              </a:rPr>
              <a:t>v Pusté </a:t>
            </a:r>
            <a:r>
              <a:rPr lang="cs-CZ" sz="6000" dirty="0" err="1" smtClean="0">
                <a:solidFill>
                  <a:schemeClr val="tx1"/>
                </a:solidFill>
              </a:rPr>
              <a:t>Polomi</a:t>
            </a:r>
            <a:r>
              <a:rPr lang="cs-CZ" sz="6000" dirty="0" smtClean="0">
                <a:solidFill>
                  <a:schemeClr val="tx1"/>
                </a:solidFill>
              </a:rPr>
              <a:t/>
            </a:r>
            <a:br>
              <a:rPr lang="cs-CZ" sz="6000" dirty="0" smtClean="0">
                <a:solidFill>
                  <a:schemeClr val="tx1"/>
                </a:solidFill>
              </a:rPr>
            </a:br>
            <a:r>
              <a:rPr lang="cs-CZ" sz="6000" dirty="0" smtClean="0">
                <a:solidFill>
                  <a:schemeClr val="tx1"/>
                </a:solidFill>
              </a:rPr>
              <a:t>1. a 2. třída </a:t>
            </a:r>
            <a:br>
              <a:rPr lang="cs-CZ" sz="6000" dirty="0" smtClean="0">
                <a:solidFill>
                  <a:schemeClr val="tx1"/>
                </a:solidFill>
              </a:rPr>
            </a:br>
            <a:r>
              <a:rPr lang="cs-CZ" sz="6000" dirty="0" smtClean="0">
                <a:solidFill>
                  <a:schemeClr val="tx1"/>
                </a:solidFill>
              </a:rPr>
              <a:t>ve</a:t>
            </a:r>
            <a:r>
              <a:rPr lang="cs-CZ" sz="6000" dirty="0">
                <a:solidFill>
                  <a:schemeClr val="tx1"/>
                </a:solidFill>
              </a:rPr>
              <a:t> </a:t>
            </a:r>
            <a:r>
              <a:rPr lang="cs-CZ" sz="6000" dirty="0" smtClean="0">
                <a:solidFill>
                  <a:schemeClr val="tx1"/>
                </a:solidFill>
              </a:rPr>
              <a:t>čtvrtek </a:t>
            </a:r>
            <a:r>
              <a:rPr lang="cs-CZ" sz="6000" dirty="0" smtClean="0">
                <a:solidFill>
                  <a:schemeClr val="tx1"/>
                </a:solidFill>
              </a:rPr>
              <a:t>11.6.2026</a:t>
            </a:r>
            <a:r>
              <a:rPr lang="cs-CZ" sz="6000" dirty="0" smtClean="0">
                <a:solidFill>
                  <a:schemeClr val="tx1"/>
                </a:solidFill>
              </a:rPr>
              <a:t/>
            </a:r>
            <a:br>
              <a:rPr lang="cs-CZ" sz="6000" dirty="0" smtClean="0">
                <a:solidFill>
                  <a:schemeClr val="tx1"/>
                </a:solidFill>
              </a:rPr>
            </a:br>
            <a:r>
              <a:rPr lang="cs-CZ" sz="6000" dirty="0" smtClean="0">
                <a:solidFill>
                  <a:schemeClr val="tx1"/>
                </a:solidFill>
              </a:rPr>
              <a:t>13:00–13:45</a:t>
            </a:r>
            <a:endParaRPr lang="cs-CZ" sz="6000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Otec Radim\Downloads\náboženství výuka Ježíš-a-dět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7270" y="0"/>
            <a:ext cx="2556733" cy="2031690"/>
          </a:xfrm>
          <a:prstGeom prst="rect">
            <a:avLst/>
          </a:prstGeom>
          <a:noFill/>
        </p:spPr>
      </p:pic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195486"/>
            <a:ext cx="8686800" cy="4526012"/>
          </a:xfrm>
        </p:spPr>
        <p:txBody>
          <a:bodyPr>
            <a:normAutofit fontScale="90000"/>
          </a:bodyPr>
          <a:lstStyle/>
          <a:p>
            <a:r>
              <a:rPr lang="cs-CZ" sz="6000" dirty="0" smtClean="0"/>
              <a:t/>
            </a:r>
            <a:br>
              <a:rPr lang="cs-CZ" sz="6000" dirty="0" smtClean="0"/>
            </a:br>
            <a:r>
              <a:rPr lang="cs-CZ" sz="6000" dirty="0" smtClean="0">
                <a:solidFill>
                  <a:srgbClr val="FF0000"/>
                </a:solidFill>
              </a:rPr>
              <a:t/>
            </a:r>
            <a:br>
              <a:rPr lang="cs-CZ" sz="6000" dirty="0" smtClean="0">
                <a:solidFill>
                  <a:srgbClr val="FF0000"/>
                </a:solidFill>
              </a:rPr>
            </a:br>
            <a:r>
              <a:rPr lang="cs-CZ" sz="6000" dirty="0" smtClean="0">
                <a:solidFill>
                  <a:schemeClr val="tx1"/>
                </a:solidFill>
              </a:rPr>
              <a:t>Výuka náboženství</a:t>
            </a:r>
            <a:br>
              <a:rPr lang="cs-CZ" sz="6000" dirty="0" smtClean="0">
                <a:solidFill>
                  <a:schemeClr val="tx1"/>
                </a:solidFill>
              </a:rPr>
            </a:br>
            <a:r>
              <a:rPr lang="cs-CZ" sz="6000" dirty="0" smtClean="0">
                <a:solidFill>
                  <a:schemeClr val="tx1"/>
                </a:solidFill>
              </a:rPr>
              <a:t>v Pusté </a:t>
            </a:r>
            <a:r>
              <a:rPr lang="cs-CZ" sz="6000" dirty="0" err="1" smtClean="0">
                <a:solidFill>
                  <a:schemeClr val="tx1"/>
                </a:solidFill>
              </a:rPr>
              <a:t>Polomi</a:t>
            </a:r>
            <a:r>
              <a:rPr lang="cs-CZ" sz="6000" dirty="0" smtClean="0">
                <a:solidFill>
                  <a:schemeClr val="tx1"/>
                </a:solidFill>
              </a:rPr>
              <a:t> </a:t>
            </a:r>
            <a:br>
              <a:rPr lang="cs-CZ" sz="6000" dirty="0" smtClean="0">
                <a:solidFill>
                  <a:schemeClr val="tx1"/>
                </a:solidFill>
              </a:rPr>
            </a:br>
            <a:r>
              <a:rPr lang="cs-CZ" sz="6000" dirty="0" smtClean="0">
                <a:solidFill>
                  <a:schemeClr val="tx1"/>
                </a:solidFill>
              </a:rPr>
              <a:t>6. až 9. třída </a:t>
            </a:r>
            <a:r>
              <a:rPr lang="cs-CZ" sz="6000" b="1" dirty="0" smtClean="0">
                <a:solidFill>
                  <a:srgbClr val="FF0000"/>
                </a:solidFill>
              </a:rPr>
              <a:t> </a:t>
            </a:r>
            <a:r>
              <a:rPr lang="cs-CZ" sz="6000" dirty="0" smtClean="0">
                <a:solidFill>
                  <a:schemeClr val="tx1"/>
                </a:solidFill>
              </a:rPr>
              <a:t>ve</a:t>
            </a:r>
            <a:r>
              <a:rPr lang="cs-CZ" sz="6000" dirty="0">
                <a:solidFill>
                  <a:schemeClr val="tx1"/>
                </a:solidFill>
              </a:rPr>
              <a:t> </a:t>
            </a:r>
            <a:r>
              <a:rPr lang="cs-CZ" sz="6000" dirty="0" smtClean="0">
                <a:solidFill>
                  <a:schemeClr val="tx1"/>
                </a:solidFill>
              </a:rPr>
              <a:t>čtvrtek </a:t>
            </a:r>
            <a:r>
              <a:rPr lang="cs-CZ" sz="6000" dirty="0" smtClean="0">
                <a:solidFill>
                  <a:schemeClr val="tx1"/>
                </a:solidFill>
              </a:rPr>
              <a:t>11.6.2026 16:20–17:05 nácvik na biřmování</a:t>
            </a:r>
            <a:endParaRPr lang="cs-CZ" sz="6000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Otec Radim\Downloads\náboženství výuka Ježíš-a-dět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7270" y="0"/>
            <a:ext cx="2556733" cy="2031690"/>
          </a:xfrm>
          <a:prstGeom prst="rect">
            <a:avLst/>
          </a:prstGeom>
          <a:noFill/>
        </p:spPr>
      </p:pic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11510"/>
            <a:ext cx="8229600" cy="4526012"/>
          </a:xfrm>
        </p:spPr>
        <p:txBody>
          <a:bodyPr>
            <a:normAutofit/>
          </a:bodyPr>
          <a:lstStyle/>
          <a:p>
            <a:r>
              <a:rPr lang="cs-CZ" sz="6400" dirty="0" smtClean="0">
                <a:solidFill>
                  <a:schemeClr val="tx1"/>
                </a:solidFill>
              </a:rPr>
              <a:t>Modlitebko</a:t>
            </a:r>
            <a:br>
              <a:rPr lang="cs-CZ" sz="6400" dirty="0" smtClean="0">
                <a:solidFill>
                  <a:schemeClr val="tx1"/>
                </a:solidFill>
              </a:rPr>
            </a:br>
            <a:r>
              <a:rPr lang="cs-CZ" sz="6400" dirty="0" smtClean="0">
                <a:solidFill>
                  <a:schemeClr val="tx1"/>
                </a:solidFill>
              </a:rPr>
              <a:t>- „Večery chval“ </a:t>
            </a:r>
            <a:r>
              <a:rPr lang="cs-CZ" sz="6400" b="1" dirty="0" smtClean="0">
                <a:solidFill>
                  <a:srgbClr val="FF0000"/>
                </a:solidFill>
              </a:rPr>
              <a:t/>
            </a:r>
            <a:br>
              <a:rPr lang="cs-CZ" sz="6400" b="1" dirty="0" smtClean="0">
                <a:solidFill>
                  <a:srgbClr val="FF0000"/>
                </a:solidFill>
              </a:rPr>
            </a:br>
            <a:r>
              <a:rPr lang="cs-CZ" sz="6400" dirty="0" smtClean="0">
                <a:solidFill>
                  <a:schemeClr val="tx1"/>
                </a:solidFill>
              </a:rPr>
              <a:t>ve čtvrtek </a:t>
            </a:r>
            <a:r>
              <a:rPr lang="cs-CZ" sz="6400" dirty="0" smtClean="0">
                <a:solidFill>
                  <a:schemeClr val="tx1"/>
                </a:solidFill>
              </a:rPr>
              <a:t>11.6.2026 </a:t>
            </a:r>
            <a:r>
              <a:rPr lang="cs-CZ" sz="6400" dirty="0" smtClean="0">
                <a:solidFill>
                  <a:schemeClr val="tx1"/>
                </a:solidFill>
              </a:rPr>
              <a:t/>
            </a:r>
            <a:br>
              <a:rPr lang="cs-CZ" sz="6400" dirty="0" smtClean="0">
                <a:solidFill>
                  <a:schemeClr val="tx1"/>
                </a:solidFill>
              </a:rPr>
            </a:br>
            <a:r>
              <a:rPr lang="cs-CZ" sz="6400" dirty="0" smtClean="0">
                <a:solidFill>
                  <a:schemeClr val="tx1"/>
                </a:solidFill>
              </a:rPr>
              <a:t>od 19:00 v KfC</a:t>
            </a:r>
            <a:endParaRPr lang="cs-CZ" sz="6400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Otec Radim\Pictures\Modlitebko Eden-750x4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28924" y="-20538"/>
            <a:ext cx="3851591" cy="1656184"/>
          </a:xfrm>
          <a:prstGeom prst="rect">
            <a:avLst/>
          </a:prstGeom>
          <a:noFill/>
        </p:spPr>
      </p:pic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4526012"/>
          </a:xfrm>
        </p:spPr>
        <p:txBody>
          <a:bodyPr>
            <a:normAutofit/>
          </a:bodyPr>
          <a:lstStyle/>
          <a:p>
            <a:r>
              <a:rPr lang="cs-CZ" sz="6000" dirty="0" smtClean="0">
                <a:solidFill>
                  <a:schemeClr val="tx1"/>
                </a:solidFill>
              </a:rPr>
              <a:t>V pátek 5.6.2026</a:t>
            </a:r>
            <a:br>
              <a:rPr lang="cs-CZ" sz="6000" dirty="0" smtClean="0">
                <a:solidFill>
                  <a:schemeClr val="tx1"/>
                </a:solidFill>
              </a:rPr>
            </a:br>
            <a:r>
              <a:rPr lang="cs-CZ" sz="6000" dirty="0" smtClean="0">
                <a:solidFill>
                  <a:schemeClr val="tx1"/>
                </a:solidFill>
              </a:rPr>
              <a:t>v 9:30 Bohoslužba slova</a:t>
            </a:r>
            <a:br>
              <a:rPr lang="cs-CZ" sz="6000" dirty="0" smtClean="0">
                <a:solidFill>
                  <a:schemeClr val="tx1"/>
                </a:solidFill>
              </a:rPr>
            </a:br>
            <a:r>
              <a:rPr lang="cs-CZ" sz="6000" dirty="0" smtClean="0">
                <a:solidFill>
                  <a:schemeClr val="tx1"/>
                </a:solidFill>
              </a:rPr>
              <a:t>se svatým přijímáním</a:t>
            </a:r>
            <a:br>
              <a:rPr lang="cs-CZ" sz="6000" dirty="0" smtClean="0">
                <a:solidFill>
                  <a:schemeClr val="tx1"/>
                </a:solidFill>
              </a:rPr>
            </a:br>
            <a:r>
              <a:rPr lang="cs-CZ" sz="6000" dirty="0" smtClean="0">
                <a:solidFill>
                  <a:schemeClr val="tx1"/>
                </a:solidFill>
              </a:rPr>
              <a:t>v </a:t>
            </a:r>
            <a:r>
              <a:rPr lang="cs-CZ" sz="6000" dirty="0" err="1" smtClean="0">
                <a:solidFill>
                  <a:schemeClr val="tx1"/>
                </a:solidFill>
              </a:rPr>
              <a:t>Kyjovicích</a:t>
            </a:r>
            <a:r>
              <a:rPr lang="cs-CZ" sz="6000" dirty="0" smtClean="0">
                <a:solidFill>
                  <a:schemeClr val="tx1"/>
                </a:solidFill>
              </a:rPr>
              <a:t> na zámku</a:t>
            </a:r>
            <a:endParaRPr lang="cs-CZ" sz="6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Tm="7000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4526012"/>
          </a:xfrm>
        </p:spPr>
        <p:txBody>
          <a:bodyPr>
            <a:normAutofit/>
          </a:bodyPr>
          <a:lstStyle/>
          <a:p>
            <a:r>
              <a:rPr lang="cs-CZ" sz="6000" dirty="0">
                <a:solidFill>
                  <a:schemeClr val="tx1"/>
                </a:solidFill>
              </a:rPr>
              <a:t>Setkání </a:t>
            </a:r>
            <a:r>
              <a:rPr lang="cs-CZ" sz="6000" dirty="0" smtClean="0">
                <a:solidFill>
                  <a:schemeClr val="tx1"/>
                </a:solidFill>
              </a:rPr>
              <a:t>aspirantů biřmování </a:t>
            </a:r>
            <a:br>
              <a:rPr lang="cs-CZ" sz="6000" dirty="0" smtClean="0">
                <a:solidFill>
                  <a:schemeClr val="tx1"/>
                </a:solidFill>
              </a:rPr>
            </a:br>
            <a:r>
              <a:rPr lang="cs-CZ" sz="6000" dirty="0" smtClean="0">
                <a:solidFill>
                  <a:schemeClr val="tx1"/>
                </a:solidFill>
              </a:rPr>
              <a:t>v</a:t>
            </a:r>
            <a:r>
              <a:rPr lang="cs-CZ" sz="6000" dirty="0">
                <a:solidFill>
                  <a:schemeClr val="tx1"/>
                </a:solidFill>
              </a:rPr>
              <a:t> </a:t>
            </a:r>
            <a:r>
              <a:rPr lang="cs-CZ" sz="6000" dirty="0" smtClean="0">
                <a:solidFill>
                  <a:schemeClr val="tx1"/>
                </a:solidFill>
              </a:rPr>
              <a:t>pátek 12.6.2026 </a:t>
            </a:r>
            <a:br>
              <a:rPr lang="cs-CZ" sz="6000" dirty="0" smtClean="0">
                <a:solidFill>
                  <a:schemeClr val="tx1"/>
                </a:solidFill>
              </a:rPr>
            </a:br>
            <a:r>
              <a:rPr lang="cs-CZ" sz="6000" dirty="0" smtClean="0">
                <a:solidFill>
                  <a:schemeClr val="tx1"/>
                </a:solidFill>
              </a:rPr>
              <a:t>od 19:30 na faře</a:t>
            </a:r>
            <a:endParaRPr lang="cs-CZ" sz="6000" dirty="0">
              <a:solidFill>
                <a:schemeClr val="tx1"/>
              </a:solidFill>
            </a:endParaRPr>
          </a:p>
        </p:txBody>
      </p:sp>
      <p:pic>
        <p:nvPicPr>
          <p:cNvPr id="2050" name="Picture 2" descr="C:\Users\Otec Radim\Pictures\letnic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45464" y="0"/>
            <a:ext cx="2598539" cy="2571750"/>
          </a:xfrm>
          <a:prstGeom prst="rect">
            <a:avLst/>
          </a:prstGeom>
          <a:noFill/>
        </p:spPr>
      </p:pic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205978"/>
            <a:ext cx="8712968" cy="4526012"/>
          </a:xfrm>
        </p:spPr>
        <p:txBody>
          <a:bodyPr>
            <a:normAutofit/>
          </a:bodyPr>
          <a:lstStyle/>
          <a:p>
            <a:r>
              <a:rPr lang="cs-CZ" sz="6000" dirty="0" smtClean="0">
                <a:solidFill>
                  <a:schemeClr val="tx1"/>
                </a:solidFill>
              </a:rPr>
              <a:t>Dále uvidíš pozvánky</a:t>
            </a:r>
            <a:br>
              <a:rPr lang="cs-CZ" sz="6000" dirty="0" smtClean="0">
                <a:solidFill>
                  <a:schemeClr val="tx1"/>
                </a:solidFill>
              </a:rPr>
            </a:br>
            <a:r>
              <a:rPr lang="cs-CZ" sz="6000" dirty="0" smtClean="0">
                <a:solidFill>
                  <a:schemeClr val="tx1"/>
                </a:solidFill>
              </a:rPr>
              <a:t>na </a:t>
            </a:r>
            <a:r>
              <a:rPr lang="cs-CZ" sz="6000" smtClean="0">
                <a:solidFill>
                  <a:schemeClr val="tx1"/>
                </a:solidFill>
              </a:rPr>
              <a:t>nepravidelné </a:t>
            </a:r>
            <a:r>
              <a:rPr lang="cs-CZ" sz="6000" smtClean="0">
                <a:solidFill>
                  <a:schemeClr val="tx1"/>
                </a:solidFill>
              </a:rPr>
              <a:t>aktivity</a:t>
            </a:r>
            <a:endParaRPr lang="cs-CZ" sz="6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Tm="9000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205978"/>
            <a:ext cx="8712968" cy="4526012"/>
          </a:xfrm>
        </p:spPr>
        <p:txBody>
          <a:bodyPr>
            <a:normAutofit/>
          </a:bodyPr>
          <a:lstStyle/>
          <a:p>
            <a:r>
              <a:rPr lang="cs-CZ" sz="6000" b="1" dirty="0" smtClean="0">
                <a:solidFill>
                  <a:srgbClr val="00B0F0"/>
                </a:solidFill>
              </a:rPr>
              <a:t>Generální úklid kostela</a:t>
            </a:r>
            <a:br>
              <a:rPr lang="cs-CZ" sz="6000" b="1" dirty="0" smtClean="0">
                <a:solidFill>
                  <a:srgbClr val="00B0F0"/>
                </a:solidFill>
              </a:rPr>
            </a:br>
            <a:r>
              <a:rPr lang="cs-CZ" sz="6000" dirty="0" smtClean="0">
                <a:solidFill>
                  <a:schemeClr val="tx1"/>
                </a:solidFill>
              </a:rPr>
              <a:t>v </a:t>
            </a:r>
            <a:r>
              <a:rPr lang="cs-CZ" sz="6000" dirty="0" smtClean="0">
                <a:solidFill>
                  <a:schemeClr val="tx1"/>
                </a:solidFill>
              </a:rPr>
              <a:t>Pusté </a:t>
            </a:r>
            <a:r>
              <a:rPr lang="cs-CZ" sz="6000" dirty="0" err="1" smtClean="0">
                <a:solidFill>
                  <a:schemeClr val="tx1"/>
                </a:solidFill>
              </a:rPr>
              <a:t>Polomi</a:t>
            </a:r>
            <a:r>
              <a:rPr lang="cs-CZ" sz="6000" dirty="0" smtClean="0">
                <a:solidFill>
                  <a:schemeClr val="tx1"/>
                </a:solidFill>
              </a:rPr>
              <a:t/>
            </a:r>
            <a:br>
              <a:rPr lang="cs-CZ" sz="6000" dirty="0" smtClean="0">
                <a:solidFill>
                  <a:schemeClr val="tx1"/>
                </a:solidFill>
              </a:rPr>
            </a:br>
            <a:r>
              <a:rPr lang="cs-CZ" sz="6000" dirty="0" smtClean="0">
                <a:solidFill>
                  <a:schemeClr val="tx1"/>
                </a:solidFill>
              </a:rPr>
              <a:t>v </a:t>
            </a:r>
            <a:r>
              <a:rPr lang="cs-CZ" sz="6000" dirty="0" smtClean="0">
                <a:solidFill>
                  <a:schemeClr val="tx1"/>
                </a:solidFill>
              </a:rPr>
              <a:t>pondělí 8.6.2026 v </a:t>
            </a:r>
            <a:r>
              <a:rPr lang="cs-CZ" sz="6000" dirty="0" smtClean="0">
                <a:solidFill>
                  <a:schemeClr val="tx1"/>
                </a:solidFill>
              </a:rPr>
              <a:t>8:30</a:t>
            </a:r>
            <a:endParaRPr lang="cs-CZ" sz="6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Tm="9000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205978"/>
            <a:ext cx="8712968" cy="4526012"/>
          </a:xfrm>
        </p:spPr>
        <p:txBody>
          <a:bodyPr>
            <a:normAutofit fontScale="90000"/>
          </a:bodyPr>
          <a:lstStyle/>
          <a:p>
            <a:r>
              <a:rPr lang="cs-CZ" sz="6000" b="1" dirty="0" smtClean="0">
                <a:solidFill>
                  <a:srgbClr val="00B0F0"/>
                </a:solidFill>
              </a:rPr>
              <a:t>Zkušební svátost smíření pro děti </a:t>
            </a:r>
            <a:r>
              <a:rPr lang="cs-CZ" sz="6000" dirty="0" smtClean="0">
                <a:solidFill>
                  <a:schemeClr val="tx1"/>
                </a:solidFill>
              </a:rPr>
              <a:t>zpovědní místnost  kostel v </a:t>
            </a:r>
            <a:r>
              <a:rPr lang="cs-CZ" sz="6000" dirty="0" smtClean="0">
                <a:solidFill>
                  <a:schemeClr val="tx1"/>
                </a:solidFill>
              </a:rPr>
              <a:t>Pusté </a:t>
            </a:r>
            <a:r>
              <a:rPr lang="cs-CZ" sz="6000" dirty="0" err="1" smtClean="0">
                <a:solidFill>
                  <a:schemeClr val="tx1"/>
                </a:solidFill>
              </a:rPr>
              <a:t>Polomi</a:t>
            </a:r>
            <a:r>
              <a:rPr lang="cs-CZ" sz="6000" dirty="0" smtClean="0">
                <a:solidFill>
                  <a:schemeClr val="tx1"/>
                </a:solidFill>
              </a:rPr>
              <a:t> v </a:t>
            </a:r>
            <a:r>
              <a:rPr lang="cs-CZ" sz="6000" dirty="0" smtClean="0">
                <a:solidFill>
                  <a:schemeClr val="tx1"/>
                </a:solidFill>
              </a:rPr>
              <a:t>17:00</a:t>
            </a:r>
            <a:r>
              <a:rPr lang="cs-CZ" sz="6000" dirty="0" smtClean="0">
                <a:solidFill>
                  <a:schemeClr val="tx1"/>
                </a:solidFill>
              </a:rPr>
              <a:t/>
            </a:r>
            <a:br>
              <a:rPr lang="cs-CZ" sz="6000" dirty="0" smtClean="0">
                <a:solidFill>
                  <a:schemeClr val="tx1"/>
                </a:solidFill>
              </a:rPr>
            </a:br>
            <a:r>
              <a:rPr lang="cs-CZ" sz="6000" dirty="0" smtClean="0">
                <a:solidFill>
                  <a:schemeClr val="tx1"/>
                </a:solidFill>
              </a:rPr>
              <a:t>ve středu 10.6.2026, nutné přihlášení přes </a:t>
            </a:r>
            <a:r>
              <a:rPr lang="cs-CZ" sz="6000" dirty="0" err="1" smtClean="0">
                <a:solidFill>
                  <a:schemeClr val="tx1"/>
                </a:solidFill>
              </a:rPr>
              <a:t>WhatsApp</a:t>
            </a:r>
            <a:endParaRPr lang="cs-CZ" sz="6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Tm="9000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7504" y="205978"/>
            <a:ext cx="8928992" cy="4526012"/>
          </a:xfrm>
        </p:spPr>
        <p:txBody>
          <a:bodyPr>
            <a:normAutofit fontScale="90000"/>
          </a:bodyPr>
          <a:lstStyle/>
          <a:p>
            <a:r>
              <a:rPr lang="cs-CZ" sz="6000" dirty="0" smtClean="0"/>
              <a:t/>
            </a:r>
            <a:br>
              <a:rPr lang="cs-CZ" sz="6000" dirty="0" smtClean="0"/>
            </a:br>
            <a:r>
              <a:rPr lang="cs-CZ" sz="6000" dirty="0" smtClean="0">
                <a:solidFill>
                  <a:schemeClr val="tx1"/>
                </a:solidFill>
              </a:rPr>
              <a:t>V pátek 5.6.2026</a:t>
            </a:r>
            <a:br>
              <a:rPr lang="cs-CZ" sz="6000" dirty="0" smtClean="0">
                <a:solidFill>
                  <a:schemeClr val="tx1"/>
                </a:solidFill>
              </a:rPr>
            </a:br>
            <a:r>
              <a:rPr lang="cs-CZ" sz="6000" dirty="0" smtClean="0">
                <a:solidFill>
                  <a:schemeClr val="tx1"/>
                </a:solidFill>
              </a:rPr>
              <a:t>od 17:30 v </a:t>
            </a:r>
            <a:r>
              <a:rPr lang="cs-CZ" sz="6000" dirty="0" err="1" smtClean="0">
                <a:solidFill>
                  <a:schemeClr val="tx1"/>
                </a:solidFill>
              </a:rPr>
              <a:t>Kyjovicích</a:t>
            </a:r>
            <a:r>
              <a:rPr lang="cs-CZ" sz="6000" dirty="0" smtClean="0">
                <a:solidFill>
                  <a:schemeClr val="tx1"/>
                </a:solidFill>
              </a:rPr>
              <a:t> mše zaměřená na předškoláky </a:t>
            </a:r>
            <a:br>
              <a:rPr lang="cs-CZ" sz="6000" dirty="0" smtClean="0">
                <a:solidFill>
                  <a:schemeClr val="tx1"/>
                </a:solidFill>
              </a:rPr>
            </a:br>
            <a:r>
              <a:rPr lang="cs-CZ" sz="6000" dirty="0" smtClean="0">
                <a:solidFill>
                  <a:schemeClr val="tx1"/>
                </a:solidFill>
              </a:rPr>
              <a:t>a první stupeň ZŠ</a:t>
            </a:r>
            <a:endParaRPr lang="cs-CZ" sz="6000" dirty="0">
              <a:solidFill>
                <a:schemeClr val="tx1"/>
              </a:solidFill>
            </a:endParaRPr>
          </a:p>
        </p:txBody>
      </p:sp>
      <p:pic>
        <p:nvPicPr>
          <p:cNvPr id="3" name="Obrázek 0" descr="spolcinko-foto-pro-web-komprimovane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24128" y="141480"/>
            <a:ext cx="3205970" cy="1944216"/>
          </a:xfrm>
          <a:prstGeom prst="star7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0"/>
            <a:ext cx="8856984" cy="789552"/>
          </a:xfrm>
        </p:spPr>
        <p:txBody>
          <a:bodyPr>
            <a:noAutofit/>
          </a:bodyPr>
          <a:lstStyle/>
          <a:p>
            <a:pPr algn="ctr"/>
            <a:r>
              <a:rPr lang="cs-CZ" sz="5000" dirty="0" smtClean="0"/>
              <a:t>Sbírky </a:t>
            </a:r>
            <a:r>
              <a:rPr lang="cs-CZ" sz="5000" dirty="0" smtClean="0"/>
              <a:t>30.5</a:t>
            </a:r>
            <a:r>
              <a:rPr lang="cs-CZ" sz="5000" dirty="0" smtClean="0"/>
              <a:t>. a </a:t>
            </a:r>
            <a:r>
              <a:rPr lang="cs-CZ" sz="5000" dirty="0" smtClean="0"/>
              <a:t>31.5.2026</a:t>
            </a:r>
            <a:endParaRPr lang="cs-CZ" sz="5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157382" y="1466171"/>
            <a:ext cx="4320480" cy="1701924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txBody>
          <a:bodyPr>
            <a:noAutofit/>
          </a:bodyPr>
          <a:lstStyle/>
          <a:p>
            <a:pPr algn="ctr">
              <a:buNone/>
            </a:pPr>
            <a:r>
              <a:rPr lang="cs-CZ" sz="5000" b="1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Podvihov</a:t>
            </a:r>
            <a:endParaRPr lang="cs-CZ" sz="5000" b="1" dirty="0" smtClean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pPr algn="ctr">
              <a:buNone/>
            </a:pPr>
            <a:r>
              <a:rPr lang="cs-CZ" sz="50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510Kč</a:t>
            </a:r>
            <a:endParaRPr lang="cs-CZ" sz="50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Zástupný symbol pro obsah 2"/>
          <p:cNvSpPr>
            <a:spLocks noGrp="1"/>
          </p:cNvSpPr>
          <p:nvPr>
            <p:ph sz="quarter" idx="2"/>
          </p:nvPr>
        </p:nvSpPr>
        <p:spPr>
          <a:xfrm>
            <a:off x="4621878" y="1471077"/>
            <a:ext cx="4392488" cy="1701924"/>
          </a:xfr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path path="circle">
              <a:fillToRect l="100000" b="100000"/>
            </a:path>
            <a:tileRect t="-100000" r="-100000"/>
          </a:gradFill>
        </p:spPr>
        <p:txBody>
          <a:bodyPr>
            <a:normAutofit/>
          </a:bodyPr>
          <a:lstStyle/>
          <a:p>
            <a:pPr algn="ctr">
              <a:buNone/>
            </a:pPr>
            <a:r>
              <a:rPr lang="cs-CZ" sz="5000" b="1" dirty="0" smtClean="0">
                <a:solidFill>
                  <a:schemeClr val="bg1"/>
                </a:solidFill>
                <a:latin typeface="Franklin Gothic Book"/>
                <a:ea typeface="+mj-ea"/>
                <a:cs typeface="+mj-cs"/>
              </a:rPr>
              <a:t>Hlubočec</a:t>
            </a:r>
          </a:p>
          <a:p>
            <a:pPr algn="ctr">
              <a:buNone/>
            </a:pPr>
            <a:r>
              <a:rPr lang="cs-CZ" sz="5000" b="1" dirty="0" smtClean="0">
                <a:solidFill>
                  <a:schemeClr val="bg1"/>
                </a:solidFill>
                <a:latin typeface="+mj-lt"/>
              </a:rPr>
              <a:t>0Kč</a:t>
            </a:r>
            <a:endParaRPr lang="cs-CZ" sz="50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Zástupný symbol pro obsah 2"/>
          <p:cNvSpPr>
            <a:spLocks noGrp="1"/>
          </p:cNvSpPr>
          <p:nvPr>
            <p:ph sz="quarter" idx="4294967295"/>
          </p:nvPr>
        </p:nvSpPr>
        <p:spPr>
          <a:xfrm>
            <a:off x="178817" y="3276601"/>
            <a:ext cx="4321175" cy="1701404"/>
          </a:xfr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path path="circle">
              <a:fillToRect l="100000" b="100000"/>
            </a:path>
            <a:tileRect t="-100000" r="-100000"/>
          </a:gradFill>
        </p:spPr>
        <p:txBody>
          <a:bodyPr>
            <a:normAutofit/>
          </a:bodyPr>
          <a:lstStyle/>
          <a:p>
            <a:pPr algn="ctr">
              <a:buNone/>
            </a:pPr>
            <a:r>
              <a:rPr lang="cs-CZ" sz="5000" b="1" dirty="0" smtClean="0">
                <a:solidFill>
                  <a:schemeClr val="bg1"/>
                </a:solidFill>
                <a:latin typeface="Franklin Gothic Book"/>
                <a:ea typeface="+mj-ea"/>
                <a:cs typeface="+mj-cs"/>
              </a:rPr>
              <a:t>Kyjovice</a:t>
            </a:r>
          </a:p>
          <a:p>
            <a:pPr algn="ctr">
              <a:buNone/>
            </a:pPr>
            <a:r>
              <a:rPr lang="cs-CZ" sz="5000" b="1" dirty="0" smtClean="0">
                <a:solidFill>
                  <a:schemeClr val="bg1"/>
                </a:solidFill>
                <a:latin typeface="Franklin Gothic Book"/>
              </a:rPr>
              <a:t>2993Kč</a:t>
            </a:r>
            <a:endParaRPr lang="cs-CZ" sz="5000" b="1" dirty="0">
              <a:solidFill>
                <a:schemeClr val="bg1"/>
              </a:solidFill>
            </a:endParaRPr>
          </a:p>
        </p:txBody>
      </p:sp>
      <p:sp>
        <p:nvSpPr>
          <p:cNvPr id="7" name="Zástupný symbol pro obsah 2"/>
          <p:cNvSpPr>
            <a:spLocks noGrp="1"/>
          </p:cNvSpPr>
          <p:nvPr>
            <p:ph sz="quarter" idx="4294967295"/>
          </p:nvPr>
        </p:nvSpPr>
        <p:spPr>
          <a:xfrm>
            <a:off x="4613568" y="3276601"/>
            <a:ext cx="4389437" cy="1701404"/>
          </a:xfr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path path="circle">
              <a:fillToRect l="100000" b="100000"/>
            </a:path>
            <a:tileRect t="-100000" r="-100000"/>
          </a:gradFill>
        </p:spPr>
        <p:txBody>
          <a:bodyPr>
            <a:normAutofit/>
          </a:bodyPr>
          <a:lstStyle/>
          <a:p>
            <a:pPr algn="ctr">
              <a:buNone/>
            </a:pPr>
            <a:r>
              <a:rPr lang="cs-CZ" sz="5000" b="1" dirty="0" smtClean="0">
                <a:solidFill>
                  <a:schemeClr val="bg1"/>
                </a:solidFill>
                <a:latin typeface="Franklin Gothic Book"/>
                <a:ea typeface="+mj-ea"/>
                <a:cs typeface="+mj-cs"/>
              </a:rPr>
              <a:t>Pustá Polom</a:t>
            </a:r>
          </a:p>
          <a:p>
            <a:pPr algn="ctr">
              <a:buNone/>
            </a:pPr>
            <a:r>
              <a:rPr lang="cs-CZ" sz="5000" b="1" dirty="0" smtClean="0">
                <a:solidFill>
                  <a:schemeClr val="bg1"/>
                </a:solidFill>
                <a:latin typeface="Franklin Gothic Book"/>
                <a:ea typeface="+mj-ea"/>
                <a:cs typeface="+mj-cs"/>
              </a:rPr>
              <a:t>6765Kč</a:t>
            </a:r>
            <a:endParaRPr lang="cs-CZ" sz="5000" b="1" dirty="0">
              <a:solidFill>
                <a:schemeClr val="bg1"/>
              </a:solidFill>
            </a:endParaRPr>
          </a:p>
        </p:txBody>
      </p:sp>
      <p:sp>
        <p:nvSpPr>
          <p:cNvPr id="8" name="Nadpis 1"/>
          <p:cNvSpPr txBox="1">
            <a:spLocks/>
          </p:cNvSpPr>
          <p:nvPr/>
        </p:nvSpPr>
        <p:spPr>
          <a:xfrm>
            <a:off x="154573" y="681541"/>
            <a:ext cx="8856984" cy="756084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txBody>
          <a:bodyPr bIns="9144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50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Na </a:t>
            </a:r>
            <a:r>
              <a:rPr lang="cs-CZ" sz="50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farnost</a:t>
            </a:r>
            <a:endParaRPr lang="cs-CZ" sz="50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205978"/>
            <a:ext cx="5112568" cy="4670028"/>
          </a:xfrm>
        </p:spPr>
        <p:txBody>
          <a:bodyPr>
            <a:normAutofit fontScale="90000"/>
          </a:bodyPr>
          <a:lstStyle/>
          <a:p>
            <a:r>
              <a:rPr lang="cs-CZ" sz="6000" dirty="0" smtClean="0">
                <a:solidFill>
                  <a:schemeClr val="tx1"/>
                </a:solidFill>
              </a:rPr>
              <a:t>Dobrodružná farní expedice</a:t>
            </a:r>
            <a:br>
              <a:rPr lang="cs-CZ" sz="6000" dirty="0" smtClean="0">
                <a:solidFill>
                  <a:schemeClr val="tx1"/>
                </a:solidFill>
              </a:rPr>
            </a:br>
            <a:r>
              <a:rPr lang="cs-CZ" sz="6000" dirty="0" smtClean="0">
                <a:solidFill>
                  <a:schemeClr val="tx1"/>
                </a:solidFill>
              </a:rPr>
              <a:t>17.-21.8.2026</a:t>
            </a:r>
            <a:br>
              <a:rPr lang="cs-CZ" sz="6000" dirty="0" smtClean="0">
                <a:solidFill>
                  <a:schemeClr val="tx1"/>
                </a:solidFill>
              </a:rPr>
            </a:br>
            <a:r>
              <a:rPr lang="cs-CZ" sz="6000" dirty="0" smtClean="0">
                <a:solidFill>
                  <a:srgbClr val="FF0000"/>
                </a:solidFill>
              </a:rPr>
              <a:t>registrace</a:t>
            </a:r>
            <a:br>
              <a:rPr lang="cs-CZ" sz="6000" dirty="0" smtClean="0">
                <a:solidFill>
                  <a:srgbClr val="FF0000"/>
                </a:solidFill>
              </a:rPr>
            </a:br>
            <a:r>
              <a:rPr lang="cs-CZ" sz="6000" dirty="0" smtClean="0">
                <a:solidFill>
                  <a:srgbClr val="FF0000"/>
                </a:solidFill>
              </a:rPr>
              <a:t>do 7.6.2026</a:t>
            </a:r>
            <a:endParaRPr lang="cs-CZ" sz="6000" dirty="0">
              <a:solidFill>
                <a:srgbClr val="FF0000"/>
              </a:solidFill>
            </a:endParaRPr>
          </a:p>
        </p:txBody>
      </p:sp>
      <p:pic>
        <p:nvPicPr>
          <p:cNvPr id="4" name="Picture 2" descr="Přiobecní farní tábo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9278" y="0"/>
            <a:ext cx="3704722" cy="5247761"/>
          </a:xfrm>
          <a:prstGeom prst="rect">
            <a:avLst/>
          </a:prstGeom>
          <a:noFill/>
        </p:spPr>
      </p:pic>
    </p:spTree>
  </p:cSld>
  <p:clrMapOvr>
    <a:masterClrMapping/>
  </p:clrMapOvr>
  <p:transition advTm="9000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7504" y="123478"/>
            <a:ext cx="8928992" cy="4896544"/>
          </a:xfrm>
        </p:spPr>
        <p:txBody>
          <a:bodyPr>
            <a:noAutofit/>
          </a:bodyPr>
          <a:lstStyle/>
          <a:p>
            <a:r>
              <a:rPr lang="cs-CZ" sz="6000" dirty="0" smtClean="0">
                <a:solidFill>
                  <a:schemeClr val="tx1"/>
                </a:solidFill>
              </a:rPr>
              <a:t>V pondělí 20.4.2026</a:t>
            </a:r>
            <a:br>
              <a:rPr lang="cs-CZ" sz="6000" dirty="0" smtClean="0">
                <a:solidFill>
                  <a:schemeClr val="tx1"/>
                </a:solidFill>
              </a:rPr>
            </a:br>
            <a:r>
              <a:rPr lang="cs-CZ" sz="6000" dirty="0" smtClean="0">
                <a:solidFill>
                  <a:schemeClr val="tx1"/>
                </a:solidFill>
              </a:rPr>
              <a:t>od 18:00 v KfC setkání </a:t>
            </a:r>
            <a:r>
              <a:rPr lang="cs-CZ" sz="6000" b="1" dirty="0" smtClean="0">
                <a:solidFill>
                  <a:srgbClr val="0000FF"/>
                </a:solidFill>
              </a:rPr>
              <a:t>pastorační rady</a:t>
            </a:r>
            <a:endParaRPr lang="cs-CZ" sz="60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123478"/>
            <a:ext cx="8964488" cy="4670028"/>
          </a:xfrm>
        </p:spPr>
        <p:txBody>
          <a:bodyPr>
            <a:normAutofit/>
          </a:bodyPr>
          <a:lstStyle/>
          <a:p>
            <a:r>
              <a:rPr lang="cs-CZ" sz="6000" dirty="0" smtClean="0">
                <a:solidFill>
                  <a:schemeClr val="tx1"/>
                </a:solidFill>
              </a:rPr>
              <a:t>Setkání </a:t>
            </a:r>
            <a:r>
              <a:rPr lang="cs-CZ" sz="6000" b="1" dirty="0" err="1" smtClean="0">
                <a:solidFill>
                  <a:srgbClr val="0000FF"/>
                </a:solidFill>
              </a:rPr>
              <a:t>kostelové</a:t>
            </a:r>
            <a:r>
              <a:rPr lang="cs-CZ" sz="6000" b="1" dirty="0" smtClean="0">
                <a:solidFill>
                  <a:srgbClr val="0000FF"/>
                </a:solidFill>
              </a:rPr>
              <a:t> rady</a:t>
            </a:r>
            <a:r>
              <a:rPr lang="cs-CZ" sz="6000" dirty="0" smtClean="0">
                <a:solidFill>
                  <a:schemeClr val="tx1"/>
                </a:solidFill>
              </a:rPr>
              <a:t/>
            </a:r>
            <a:br>
              <a:rPr lang="cs-CZ" sz="6000" dirty="0" smtClean="0">
                <a:solidFill>
                  <a:schemeClr val="tx1"/>
                </a:solidFill>
              </a:rPr>
            </a:br>
            <a:r>
              <a:rPr lang="cs-CZ" sz="6000" dirty="0" smtClean="0">
                <a:solidFill>
                  <a:schemeClr val="tx1"/>
                </a:solidFill>
              </a:rPr>
              <a:t>v úterý 31.4.2026 </a:t>
            </a:r>
            <a:br>
              <a:rPr lang="cs-CZ" sz="6000" dirty="0" smtClean="0">
                <a:solidFill>
                  <a:schemeClr val="tx1"/>
                </a:solidFill>
              </a:rPr>
            </a:br>
            <a:r>
              <a:rPr lang="cs-CZ" sz="6000" dirty="0" smtClean="0">
                <a:solidFill>
                  <a:schemeClr val="tx1"/>
                </a:solidFill>
              </a:rPr>
              <a:t>od 19:00 na faře</a:t>
            </a:r>
            <a:endParaRPr lang="cs-CZ" sz="60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123478"/>
            <a:ext cx="8964488" cy="4670028"/>
          </a:xfrm>
        </p:spPr>
        <p:txBody>
          <a:bodyPr>
            <a:normAutofit/>
          </a:bodyPr>
          <a:lstStyle/>
          <a:p>
            <a:r>
              <a:rPr lang="cs-CZ" sz="6000" dirty="0" smtClean="0">
                <a:solidFill>
                  <a:schemeClr val="tx1"/>
                </a:solidFill>
              </a:rPr>
              <a:t>Setkání </a:t>
            </a:r>
            <a:r>
              <a:rPr lang="cs-CZ" sz="6000" b="1" dirty="0" smtClean="0">
                <a:solidFill>
                  <a:srgbClr val="0000FF"/>
                </a:solidFill>
              </a:rPr>
              <a:t>kaplové rady</a:t>
            </a:r>
            <a:r>
              <a:rPr lang="cs-CZ" sz="6000" dirty="0" smtClean="0">
                <a:solidFill>
                  <a:schemeClr val="tx1"/>
                </a:solidFill>
              </a:rPr>
              <a:t/>
            </a:r>
            <a:br>
              <a:rPr lang="cs-CZ" sz="6000" dirty="0" smtClean="0">
                <a:solidFill>
                  <a:schemeClr val="tx1"/>
                </a:solidFill>
              </a:rPr>
            </a:br>
            <a:r>
              <a:rPr lang="cs-CZ" sz="6000" dirty="0" smtClean="0">
                <a:solidFill>
                  <a:schemeClr val="tx1"/>
                </a:solidFill>
              </a:rPr>
              <a:t>v středu 11.2.2026 </a:t>
            </a:r>
            <a:br>
              <a:rPr lang="cs-CZ" sz="6000" dirty="0" smtClean="0">
                <a:solidFill>
                  <a:schemeClr val="tx1"/>
                </a:solidFill>
              </a:rPr>
            </a:br>
            <a:r>
              <a:rPr lang="cs-CZ" sz="6000" dirty="0" smtClean="0">
                <a:solidFill>
                  <a:schemeClr val="tx1"/>
                </a:solidFill>
              </a:rPr>
              <a:t>od 19:00 v sakristii kaple </a:t>
            </a:r>
            <a:r>
              <a:rPr lang="cs-CZ" sz="6000" b="1" dirty="0" smtClean="0">
                <a:solidFill>
                  <a:srgbClr val="0000FF"/>
                </a:solidFill>
              </a:rPr>
              <a:t>Kyjovice</a:t>
            </a:r>
            <a:endParaRPr lang="cs-CZ" sz="60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7504" y="205978"/>
            <a:ext cx="5400600" cy="4526012"/>
          </a:xfrm>
        </p:spPr>
        <p:txBody>
          <a:bodyPr>
            <a:normAutofit/>
          </a:bodyPr>
          <a:lstStyle/>
          <a:p>
            <a:r>
              <a:rPr lang="cs-CZ" sz="5400" dirty="0" smtClean="0">
                <a:solidFill>
                  <a:schemeClr val="tx1"/>
                </a:solidFill>
              </a:rPr>
              <a:t>Ve čtvrtek 11.6.2026 </a:t>
            </a:r>
            <a:br>
              <a:rPr lang="cs-CZ" sz="5400" dirty="0" smtClean="0">
                <a:solidFill>
                  <a:schemeClr val="tx1"/>
                </a:solidFill>
              </a:rPr>
            </a:br>
            <a:r>
              <a:rPr lang="cs-CZ" sz="5400" dirty="0" smtClean="0">
                <a:solidFill>
                  <a:schemeClr val="tx1"/>
                </a:solidFill>
              </a:rPr>
              <a:t>od 17:30 sál biskupství akce „Celým srdcem“</a:t>
            </a:r>
            <a:endParaRPr lang="cs-CZ" sz="5400" dirty="0">
              <a:solidFill>
                <a:schemeClr val="tx1"/>
              </a:solidFill>
            </a:endParaRPr>
          </a:p>
        </p:txBody>
      </p:sp>
      <p:pic>
        <p:nvPicPr>
          <p:cNvPr id="3" name="Obrázek 2" descr="image1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07547" y="0"/>
            <a:ext cx="3636455" cy="5143500"/>
          </a:xfrm>
          <a:prstGeom prst="rect">
            <a:avLst/>
          </a:prstGeom>
        </p:spPr>
      </p:pic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435280" cy="4526012"/>
          </a:xfrm>
        </p:spPr>
        <p:txBody>
          <a:bodyPr>
            <a:normAutofit/>
          </a:bodyPr>
          <a:lstStyle/>
          <a:p>
            <a:r>
              <a:rPr lang="cs-CZ" sz="6000" dirty="0" smtClean="0">
                <a:solidFill>
                  <a:schemeClr val="tx1"/>
                </a:solidFill>
              </a:rPr>
              <a:t>Dále uvidíš pozvánky</a:t>
            </a:r>
            <a:br>
              <a:rPr lang="cs-CZ" sz="6000" dirty="0" smtClean="0">
                <a:solidFill>
                  <a:schemeClr val="tx1"/>
                </a:solidFill>
              </a:rPr>
            </a:br>
            <a:r>
              <a:rPr lang="cs-CZ" sz="6000" dirty="0" smtClean="0">
                <a:solidFill>
                  <a:schemeClr val="tx1"/>
                </a:solidFill>
              </a:rPr>
              <a:t>na nepravidelné aktivity</a:t>
            </a:r>
            <a:br>
              <a:rPr lang="cs-CZ" sz="6000" dirty="0" smtClean="0">
                <a:solidFill>
                  <a:schemeClr val="tx1"/>
                </a:solidFill>
              </a:rPr>
            </a:br>
            <a:r>
              <a:rPr lang="cs-CZ" sz="6000" dirty="0" smtClean="0">
                <a:solidFill>
                  <a:schemeClr val="tx1"/>
                </a:solidFill>
              </a:rPr>
              <a:t>mimo naší farnost</a:t>
            </a:r>
            <a:endParaRPr lang="cs-CZ" sz="6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-596603"/>
            <a:ext cx="8280920" cy="1171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15000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539" y="-1028650"/>
            <a:ext cx="8400933" cy="11881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15000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30 let diecéze postní doba Večer smíření Opava Večer smíření farnost Den vděčnosti Den modlitby za domov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88025" y="0"/>
            <a:ext cx="4355976" cy="5189737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0"/>
            <a:ext cx="5832648" cy="5143500"/>
          </a:xfrm>
        </p:spPr>
        <p:txBody>
          <a:bodyPr>
            <a:noAutofit/>
          </a:bodyPr>
          <a:lstStyle/>
          <a:p>
            <a:r>
              <a:rPr lang="cs-CZ" sz="4800" b="1" dirty="0" smtClean="0">
                <a:solidFill>
                  <a:schemeClr val="accent1">
                    <a:lumMod val="75000"/>
                  </a:schemeClr>
                </a:solidFill>
              </a:rPr>
              <a:t>30 let diecéze</a:t>
            </a:r>
            <a:br>
              <a:rPr lang="cs-CZ" sz="48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cs-CZ" sz="4800" b="1" dirty="0" smtClean="0">
                <a:solidFill>
                  <a:schemeClr val="accent1">
                    <a:lumMod val="75000"/>
                  </a:schemeClr>
                </a:solidFill>
              </a:rPr>
              <a:t> * </a:t>
            </a:r>
            <a:r>
              <a:rPr lang="cs-CZ" sz="4800" b="1" dirty="0" smtClean="0">
                <a:solidFill>
                  <a:srgbClr val="0070C0"/>
                </a:solidFill>
              </a:rPr>
              <a:t>Den modlitby</a:t>
            </a:r>
            <a:br>
              <a:rPr lang="cs-CZ" sz="4800" b="1" dirty="0" smtClean="0">
                <a:solidFill>
                  <a:srgbClr val="0070C0"/>
                </a:solidFill>
              </a:rPr>
            </a:br>
            <a:r>
              <a:rPr lang="cs-CZ" sz="4800" b="1" dirty="0" smtClean="0">
                <a:solidFill>
                  <a:srgbClr val="0070C0"/>
                </a:solidFill>
              </a:rPr>
              <a:t>za domov</a:t>
            </a:r>
            <a:br>
              <a:rPr lang="cs-CZ" sz="4800" b="1" dirty="0" smtClean="0">
                <a:solidFill>
                  <a:srgbClr val="0070C0"/>
                </a:solidFill>
              </a:rPr>
            </a:br>
            <a:r>
              <a:rPr lang="cs-CZ" sz="4800" b="1" dirty="0" smtClean="0">
                <a:solidFill>
                  <a:schemeClr val="tx1"/>
                </a:solidFill>
              </a:rPr>
              <a:t>pondělí 31.8.</a:t>
            </a:r>
            <a:endParaRPr lang="cs-CZ" sz="4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Otec Radim\Downloads\OKNO_plakat červen 06 20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0"/>
            <a:ext cx="7275196" cy="5143500"/>
          </a:xfrm>
          <a:prstGeom prst="rect">
            <a:avLst/>
          </a:prstGeom>
          <a:noFill/>
        </p:spPr>
      </p:pic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7504" y="123478"/>
            <a:ext cx="8928992" cy="4896544"/>
          </a:xfrm>
        </p:spPr>
        <p:txBody>
          <a:bodyPr>
            <a:noAutofit/>
          </a:bodyPr>
          <a:lstStyle/>
          <a:p>
            <a:r>
              <a:rPr lang="cs-CZ" sz="5400" dirty="0" smtClean="0">
                <a:solidFill>
                  <a:schemeClr val="tx1"/>
                </a:solidFill>
              </a:rPr>
              <a:t>V neděli </a:t>
            </a:r>
            <a:r>
              <a:rPr lang="cs-CZ" sz="5400" dirty="0" smtClean="0">
                <a:solidFill>
                  <a:schemeClr val="tx1"/>
                </a:solidFill>
              </a:rPr>
              <a:t>7.6.2026 </a:t>
            </a:r>
            <a:r>
              <a:rPr lang="cs-CZ" sz="5400" dirty="0" smtClean="0">
                <a:solidFill>
                  <a:schemeClr val="tx1"/>
                </a:solidFill>
              </a:rPr>
              <a:t/>
            </a:r>
            <a:br>
              <a:rPr lang="cs-CZ" sz="5400" dirty="0" smtClean="0">
                <a:solidFill>
                  <a:schemeClr val="tx1"/>
                </a:solidFill>
              </a:rPr>
            </a:br>
            <a:r>
              <a:rPr lang="cs-CZ" sz="5400" dirty="0" smtClean="0">
                <a:solidFill>
                  <a:schemeClr val="tx1"/>
                </a:solidFill>
              </a:rPr>
              <a:t>v 10:30 v Pusté </a:t>
            </a:r>
            <a:r>
              <a:rPr lang="cs-CZ" sz="5400" dirty="0" err="1" smtClean="0">
                <a:solidFill>
                  <a:schemeClr val="tx1"/>
                </a:solidFill>
              </a:rPr>
              <a:t>Polomi</a:t>
            </a:r>
            <a:r>
              <a:rPr lang="cs-CZ" sz="5400" dirty="0" smtClean="0">
                <a:solidFill>
                  <a:schemeClr val="tx1"/>
                </a:solidFill>
              </a:rPr>
              <a:t> mše </a:t>
            </a:r>
            <a:r>
              <a:rPr lang="pl-PL" sz="5400" dirty="0" smtClean="0">
                <a:solidFill>
                  <a:schemeClr val="tx1"/>
                </a:solidFill>
              </a:rPr>
              <a:t>Za </a:t>
            </a:r>
            <a:r>
              <a:rPr lang="pl-PL" sz="5400" dirty="0" smtClean="0">
                <a:solidFill>
                  <a:schemeClr val="tx1"/>
                </a:solidFill>
              </a:rPr>
              <a:t>† a * </a:t>
            </a:r>
            <a:r>
              <a:rPr lang="pl-PL" sz="5400" dirty="0" smtClean="0">
                <a:solidFill>
                  <a:schemeClr val="tx1"/>
                </a:solidFill>
              </a:rPr>
              <a:t>farníky a dobrodince</a:t>
            </a:r>
            <a:endParaRPr lang="cs-CZ" sz="5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Otec Radim\Downloads\OKNO_plakat (3) komprimované.jpg"/>
          <p:cNvPicPr>
            <a:picLocks noChangeAspect="1" noChangeArrowheads="1"/>
          </p:cNvPicPr>
          <p:nvPr/>
        </p:nvPicPr>
        <p:blipFill>
          <a:blip r:embed="rId2" cstate="print"/>
          <a:srcRect r="51498" b="79001"/>
          <a:stretch>
            <a:fillRect/>
          </a:stretch>
        </p:blipFill>
        <p:spPr bwMode="auto">
          <a:xfrm>
            <a:off x="4495191" y="2067694"/>
            <a:ext cx="4469297" cy="1368152"/>
          </a:xfrm>
          <a:prstGeom prst="rect">
            <a:avLst/>
          </a:prstGeom>
          <a:noFill/>
        </p:spPr>
      </p:pic>
      <p:sp>
        <p:nvSpPr>
          <p:cNvPr id="3" name="Nadpis 1"/>
          <p:cNvSpPr>
            <a:spLocks noGrp="1"/>
          </p:cNvSpPr>
          <p:nvPr>
            <p:ph type="title"/>
          </p:nvPr>
        </p:nvSpPr>
        <p:spPr>
          <a:xfrm>
            <a:off x="107504" y="205978"/>
            <a:ext cx="5688632" cy="4937522"/>
          </a:xfrm>
        </p:spPr>
        <p:txBody>
          <a:bodyPr>
            <a:normAutofit/>
          </a:bodyPr>
          <a:lstStyle/>
          <a:p>
            <a:r>
              <a:rPr lang="cs-CZ" sz="5400" dirty="0" smtClean="0">
                <a:solidFill>
                  <a:schemeClr val="tx1"/>
                </a:solidFill>
              </a:rPr>
              <a:t>Pro odběratele časopis OKNO</a:t>
            </a:r>
            <a:br>
              <a:rPr lang="cs-CZ" sz="5400" dirty="0" smtClean="0">
                <a:solidFill>
                  <a:schemeClr val="tx1"/>
                </a:solidFill>
              </a:rPr>
            </a:br>
            <a:r>
              <a:rPr lang="cs-CZ" sz="5400" dirty="0" smtClean="0">
                <a:solidFill>
                  <a:schemeClr val="tx1"/>
                </a:solidFill>
              </a:rPr>
              <a:t>na bočním stolečku</a:t>
            </a:r>
            <a:br>
              <a:rPr lang="cs-CZ" sz="5400" dirty="0" smtClean="0">
                <a:solidFill>
                  <a:schemeClr val="tx1"/>
                </a:solidFill>
              </a:rPr>
            </a:br>
            <a:r>
              <a:rPr lang="cs-CZ" sz="5400" dirty="0" smtClean="0">
                <a:solidFill>
                  <a:schemeClr val="tx1"/>
                </a:solidFill>
              </a:rPr>
              <a:t>červen 2026</a:t>
            </a:r>
            <a:endParaRPr lang="cs-CZ" sz="5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1"/>
          <p:cNvSpPr>
            <a:spLocks noGrp="1"/>
          </p:cNvSpPr>
          <p:nvPr>
            <p:ph type="title"/>
          </p:nvPr>
        </p:nvSpPr>
        <p:spPr>
          <a:xfrm>
            <a:off x="107504" y="205978"/>
            <a:ext cx="5688632" cy="4937522"/>
          </a:xfrm>
        </p:spPr>
        <p:txBody>
          <a:bodyPr>
            <a:normAutofit/>
          </a:bodyPr>
          <a:lstStyle/>
          <a:p>
            <a:r>
              <a:rPr lang="cs-CZ" sz="5400" dirty="0" smtClean="0">
                <a:solidFill>
                  <a:schemeClr val="tx1"/>
                </a:solidFill>
              </a:rPr>
              <a:t>Pro odběratele dětské časopisy</a:t>
            </a:r>
            <a:br>
              <a:rPr lang="cs-CZ" sz="5400" dirty="0" smtClean="0">
                <a:solidFill>
                  <a:schemeClr val="tx1"/>
                </a:solidFill>
              </a:rPr>
            </a:br>
            <a:r>
              <a:rPr lang="cs-CZ" sz="5400" dirty="0" smtClean="0">
                <a:solidFill>
                  <a:schemeClr val="tx1"/>
                </a:solidFill>
              </a:rPr>
              <a:t>na bočním stolečku</a:t>
            </a:r>
            <a:endParaRPr lang="cs-CZ" sz="5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6563072" cy="4526012"/>
          </a:xfrm>
        </p:spPr>
        <p:txBody>
          <a:bodyPr>
            <a:normAutofit/>
          </a:bodyPr>
          <a:lstStyle/>
          <a:p>
            <a:r>
              <a:rPr lang="cs-CZ" sz="6000" dirty="0" smtClean="0">
                <a:solidFill>
                  <a:schemeClr val="tx1"/>
                </a:solidFill>
              </a:rPr>
              <a:t>Zápis úmyslů </a:t>
            </a:r>
            <a:br>
              <a:rPr lang="cs-CZ" sz="6000" dirty="0" smtClean="0">
                <a:solidFill>
                  <a:schemeClr val="tx1"/>
                </a:solidFill>
              </a:rPr>
            </a:br>
            <a:r>
              <a:rPr lang="cs-CZ" sz="6000" dirty="0" smtClean="0">
                <a:solidFill>
                  <a:schemeClr val="tx1"/>
                </a:solidFill>
              </a:rPr>
              <a:t>na mši svatou v termínech</a:t>
            </a:r>
            <a:br>
              <a:rPr lang="cs-CZ" sz="6000" dirty="0" smtClean="0">
                <a:solidFill>
                  <a:schemeClr val="tx1"/>
                </a:solidFill>
              </a:rPr>
            </a:br>
            <a:r>
              <a:rPr lang="cs-CZ" sz="6000" smtClean="0">
                <a:solidFill>
                  <a:schemeClr val="tx1"/>
                </a:solidFill>
              </a:rPr>
              <a:t>do 30.6.2026 </a:t>
            </a:r>
            <a:endParaRPr lang="cs-CZ" sz="6000" dirty="0">
              <a:solidFill>
                <a:schemeClr val="tx1"/>
              </a:solidFill>
            </a:endParaRPr>
          </a:p>
        </p:txBody>
      </p:sp>
      <p:pic>
        <p:nvPicPr>
          <p:cNvPr id="3" name="Obrázek 2" descr="obrázek_0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92316" y="0"/>
            <a:ext cx="3651684" cy="5143500"/>
          </a:xfrm>
          <a:prstGeom prst="rect">
            <a:avLst/>
          </a:prstGeom>
        </p:spPr>
      </p:pic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251520" y="51470"/>
            <a:ext cx="8136904" cy="648072"/>
          </a:xfrm>
        </p:spPr>
        <p:txBody>
          <a:bodyPr>
            <a:normAutofit fontScale="90000"/>
          </a:bodyPr>
          <a:lstStyle/>
          <a:p>
            <a:r>
              <a:rPr lang="cs-CZ" b="1" kern="1600" cap="all" spc="1400" dirty="0" smtClean="0">
                <a:solidFill>
                  <a:srgbClr val="0070C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Setkání otců A SYNŮ</a:t>
            </a:r>
            <a:endParaRPr lang="cs-CZ" kern="1600" spc="1400" dirty="0">
              <a:solidFill>
                <a:srgbClr val="0070C0"/>
              </a:solidFill>
            </a:endParaRPr>
          </a:p>
        </p:txBody>
      </p:sp>
      <p:sp>
        <p:nvSpPr>
          <p:cNvPr id="6" name="Zástupný symbol pro text 5"/>
          <p:cNvSpPr>
            <a:spLocks noGrp="1"/>
          </p:cNvSpPr>
          <p:nvPr>
            <p:ph type="body" idx="2"/>
          </p:nvPr>
        </p:nvSpPr>
        <p:spPr>
          <a:xfrm>
            <a:off x="107504" y="627534"/>
            <a:ext cx="2592288" cy="4032448"/>
          </a:xfrm>
        </p:spPr>
        <p:txBody>
          <a:bodyPr>
            <a:normAutofit/>
          </a:bodyPr>
          <a:lstStyle/>
          <a:p>
            <a:pPr algn="ctr">
              <a:spcBef>
                <a:spcPts val="0"/>
              </a:spcBef>
            </a:pPr>
            <a:r>
              <a:rPr lang="cs-CZ" sz="2800" dirty="0" smtClean="0">
                <a:latin typeface="+mj-lt"/>
              </a:rPr>
              <a:t>Kreativní setkání otců rodin toužící tvořit program pro své syny.</a:t>
            </a:r>
            <a:br>
              <a:rPr lang="cs-CZ" sz="2800" dirty="0" smtClean="0">
                <a:latin typeface="+mj-lt"/>
              </a:rPr>
            </a:br>
            <a:r>
              <a:rPr lang="cs-CZ" sz="2800" cap="all" dirty="0" smtClean="0">
                <a:latin typeface="+mj-lt"/>
              </a:rPr>
              <a:t>SOBOTA </a:t>
            </a:r>
          </a:p>
          <a:p>
            <a:pPr algn="ctr">
              <a:spcBef>
                <a:spcPts val="0"/>
              </a:spcBef>
            </a:pPr>
            <a:r>
              <a:rPr lang="cs-CZ" sz="2800" cap="all" dirty="0" smtClean="0">
                <a:latin typeface="+mj-lt"/>
              </a:rPr>
              <a:t>12. 4. 2025</a:t>
            </a:r>
            <a:r>
              <a:rPr lang="cs-CZ" sz="2800" dirty="0" smtClean="0">
                <a:latin typeface="+mj-lt"/>
              </a:rPr>
              <a:t/>
            </a:r>
            <a:br>
              <a:rPr lang="cs-CZ" sz="2800" dirty="0" smtClean="0">
                <a:latin typeface="+mj-lt"/>
              </a:rPr>
            </a:br>
            <a:r>
              <a:rPr lang="cs-CZ" sz="2800" dirty="0" smtClean="0">
                <a:latin typeface="+mj-lt"/>
              </a:rPr>
              <a:t>OD 15 </a:t>
            </a:r>
            <a:r>
              <a:rPr lang="cs-CZ" sz="2800" cap="all" dirty="0" err="1" smtClean="0">
                <a:latin typeface="+mj-lt"/>
              </a:rPr>
              <a:t>dO</a:t>
            </a:r>
            <a:r>
              <a:rPr lang="cs-CZ" sz="2800" cap="all" dirty="0" smtClean="0">
                <a:latin typeface="+mj-lt"/>
              </a:rPr>
              <a:t> 18 hodin</a:t>
            </a:r>
            <a:endParaRPr lang="cs-CZ" sz="2800" dirty="0" smtClean="0">
              <a:latin typeface="+mj-lt"/>
            </a:endParaRPr>
          </a:p>
          <a:p>
            <a:endParaRPr lang="cs-CZ" dirty="0"/>
          </a:p>
        </p:txBody>
      </p:sp>
      <p:pic>
        <p:nvPicPr>
          <p:cNvPr id="1027" name="Picture 3" descr="C:\Users\Otec Radim\Downloads\táta a syn nej kámoši navždy B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60434" y="123479"/>
            <a:ext cx="405487" cy="432048"/>
          </a:xfrm>
          <a:prstGeom prst="rect">
            <a:avLst/>
          </a:prstGeom>
          <a:noFill/>
        </p:spPr>
      </p:pic>
    </p:spTree>
  </p:cSld>
  <p:clrMapOvr>
    <a:masterClrMapping/>
  </p:clrMapOvr>
  <p:transition advTm="20000"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4526012"/>
          </a:xfrm>
        </p:spPr>
        <p:txBody>
          <a:bodyPr>
            <a:normAutofit/>
          </a:bodyPr>
          <a:lstStyle/>
          <a:p>
            <a:r>
              <a:rPr lang="cs-CZ" sz="6600" dirty="0" smtClean="0"/>
              <a:t>A zase znova</a:t>
            </a:r>
            <a:br>
              <a:rPr lang="cs-CZ" sz="6600" dirty="0" smtClean="0"/>
            </a:br>
            <a:r>
              <a:rPr lang="cs-CZ" sz="6600" dirty="0" smtClean="0"/>
              <a:t>od začátku</a:t>
            </a:r>
            <a:endParaRPr lang="cs-CZ" sz="6600" dirty="0"/>
          </a:p>
        </p:txBody>
      </p:sp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4526012"/>
          </a:xfrm>
        </p:spPr>
        <p:txBody>
          <a:bodyPr>
            <a:normAutofit/>
          </a:bodyPr>
          <a:lstStyle/>
          <a:p>
            <a:r>
              <a:rPr lang="cs-CZ" sz="6000" dirty="0" smtClean="0">
                <a:solidFill>
                  <a:schemeClr val="tx1"/>
                </a:solidFill>
              </a:rPr>
              <a:t>Sbírka v sobotu 12.9. </a:t>
            </a:r>
            <a:br>
              <a:rPr lang="cs-CZ" sz="6000" dirty="0" smtClean="0">
                <a:solidFill>
                  <a:schemeClr val="tx1"/>
                </a:solidFill>
              </a:rPr>
            </a:br>
            <a:r>
              <a:rPr lang="cs-CZ" sz="6000" dirty="0" smtClean="0">
                <a:solidFill>
                  <a:schemeClr val="tx1"/>
                </a:solidFill>
              </a:rPr>
              <a:t>a v neděli 13.9.2026 určená na „církevní školy“</a:t>
            </a:r>
            <a:endParaRPr lang="cs-CZ" sz="6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7504" y="205978"/>
            <a:ext cx="8928992" cy="4526012"/>
          </a:xfrm>
        </p:spPr>
        <p:txBody>
          <a:bodyPr>
            <a:normAutofit/>
          </a:bodyPr>
          <a:lstStyle/>
          <a:p>
            <a:r>
              <a:rPr lang="cs-CZ" sz="6000" dirty="0" smtClean="0">
                <a:solidFill>
                  <a:schemeClr val="tx1"/>
                </a:solidFill>
              </a:rPr>
              <a:t>Dále uvidíš</a:t>
            </a:r>
            <a:br>
              <a:rPr lang="cs-CZ" sz="6000" dirty="0" smtClean="0">
                <a:solidFill>
                  <a:schemeClr val="tx1"/>
                </a:solidFill>
              </a:rPr>
            </a:br>
            <a:r>
              <a:rPr lang="cs-CZ" sz="6000" dirty="0" smtClean="0">
                <a:solidFill>
                  <a:schemeClr val="tx1"/>
                </a:solidFill>
              </a:rPr>
              <a:t>Liturgický kalendář</a:t>
            </a:r>
            <a:br>
              <a:rPr lang="cs-CZ" sz="6000" dirty="0" smtClean="0">
                <a:solidFill>
                  <a:schemeClr val="tx1"/>
                </a:solidFill>
              </a:rPr>
            </a:br>
            <a:r>
              <a:rPr lang="cs-CZ" sz="6000" dirty="0" smtClean="0">
                <a:solidFill>
                  <a:schemeClr val="tx1"/>
                </a:solidFill>
              </a:rPr>
              <a:t>na tento týden</a:t>
            </a:r>
            <a:endParaRPr lang="cs-CZ" sz="6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Tm="6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205978"/>
            <a:ext cx="8568952" cy="4742036"/>
          </a:xfrm>
        </p:spPr>
        <p:txBody>
          <a:bodyPr>
            <a:normAutofit/>
          </a:bodyPr>
          <a:lstStyle/>
          <a:p>
            <a:r>
              <a:rPr lang="cs-CZ" sz="6000" dirty="0" smtClean="0">
                <a:solidFill>
                  <a:schemeClr val="tx1"/>
                </a:solidFill>
              </a:rPr>
              <a:t>Pondělí</a:t>
            </a:r>
            <a:endParaRPr lang="cs-CZ" sz="6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Tm="6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205978"/>
            <a:ext cx="8424936" cy="4526012"/>
          </a:xfrm>
        </p:spPr>
        <p:txBody>
          <a:bodyPr>
            <a:normAutofit/>
          </a:bodyPr>
          <a:lstStyle/>
          <a:p>
            <a:r>
              <a:rPr lang="cs-CZ" sz="6000" dirty="0" smtClean="0">
                <a:solidFill>
                  <a:schemeClr val="tx1"/>
                </a:solidFill>
              </a:rPr>
              <a:t>Úterý</a:t>
            </a:r>
            <a:br>
              <a:rPr lang="cs-CZ" sz="6000" dirty="0" smtClean="0">
                <a:solidFill>
                  <a:schemeClr val="tx1"/>
                </a:solidFill>
              </a:rPr>
            </a:br>
            <a:endParaRPr lang="cs-CZ" sz="6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Tm="6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0"/>
            <a:ext cx="8784976" cy="5143500"/>
          </a:xfrm>
        </p:spPr>
        <p:txBody>
          <a:bodyPr>
            <a:normAutofit/>
          </a:bodyPr>
          <a:lstStyle/>
          <a:p>
            <a:r>
              <a:rPr lang="cs-CZ" sz="6000" dirty="0" smtClean="0">
                <a:solidFill>
                  <a:schemeClr val="tx1"/>
                </a:solidFill>
              </a:rPr>
              <a:t>Středa</a:t>
            </a:r>
            <a:endParaRPr lang="cs-CZ" sz="6000" b="1" dirty="0">
              <a:solidFill>
                <a:srgbClr val="FF0000"/>
              </a:solidFill>
            </a:endParaRPr>
          </a:p>
        </p:txBody>
      </p:sp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0" y="-1146466"/>
            <a:ext cx="1428750" cy="2292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700" b="0" i="0" u="sng" strike="noStrike" cap="none" normalizeH="0" baseline="0" smtClean="0">
                <a:ln>
                  <a:noFill/>
                </a:ln>
                <a:solidFill>
                  <a:srgbClr val="6A0028"/>
                </a:solidFill>
                <a:effectLst/>
                <a:latin typeface="Raleway"/>
                <a:cs typeface="Arial" pitchFamily="34" charset="0"/>
                <a:hlinkClick r:id="rId2"/>
              </a:rPr>
              <a:t>-</a:t>
            </a:r>
            <a:endParaRPr kumimoji="0" lang="cs-CZ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200" b="0" i="0" u="none" strike="noStrike" cap="none" normalizeH="0" baseline="0" smtClean="0">
                <a:ln>
                  <a:noFill/>
                </a:ln>
                <a:solidFill>
                  <a:srgbClr val="222222"/>
                </a:solidFill>
                <a:effectLst/>
                <a:latin typeface="Raleway"/>
                <a:cs typeface="Arial" pitchFamily="34" charset="0"/>
              </a:rPr>
              <a:t>  </a:t>
            </a:r>
            <a:r>
              <a:rPr kumimoji="0" lang="cs-CZ" sz="12400" b="0" i="0" u="none" strike="noStrike" cap="none" normalizeH="0" baseline="0" smtClean="0">
                <a:ln>
                  <a:noFill/>
                </a:ln>
                <a:solidFill>
                  <a:srgbClr val="222222"/>
                </a:solidFill>
                <a:effectLst/>
                <a:latin typeface="Raleway"/>
                <a:cs typeface="Arial" pitchFamily="34" charset="0"/>
              </a:rPr>
              <a:t> </a:t>
            </a:r>
            <a:r>
              <a:rPr kumimoji="0" lang="cs-CZ" sz="1200" b="0" i="0" u="none" strike="noStrike" cap="none" normalizeH="0" baseline="0" smtClean="0">
                <a:ln>
                  <a:noFill/>
                </a:ln>
                <a:solidFill>
                  <a:srgbClr val="222222"/>
                </a:solidFill>
                <a:effectLst/>
                <a:latin typeface="Raleway"/>
                <a:cs typeface="Arial" pitchFamily="34" charset="0"/>
              </a:rPr>
              <a:t>                              </a:t>
            </a:r>
          </a:p>
        </p:txBody>
      </p:sp>
    </p:spTree>
  </p:cSld>
  <p:clrMapOvr>
    <a:masterClrMapping/>
  </p:clrMapOvr>
  <p:transition advTm="6000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Vrchol">
  <a:themeElements>
    <a:clrScheme name="Vrchol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Vrchol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Lití písma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Jmění">
  <a:themeElements>
    <a:clrScheme name="Jmění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Jmění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Jmění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8694</TotalTime>
  <Words>140</Words>
  <Application>Microsoft Office PowerPoint</Application>
  <PresentationFormat>Předvádění na obrazovce (16:9)</PresentationFormat>
  <Paragraphs>58</Paragraphs>
  <Slides>44</Slides>
  <Notes>0</Notes>
  <HiddenSlides>12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44</vt:i4>
      </vt:variant>
    </vt:vector>
  </HeadingPairs>
  <TitlesOfParts>
    <vt:vector size="46" baseType="lpstr">
      <vt:lpstr>Vrchol</vt:lpstr>
      <vt:lpstr>Jmění</vt:lpstr>
      <vt:lpstr>Zpravodajství</vt:lpstr>
      <vt:lpstr> Stav na donátor.cz</vt:lpstr>
      <vt:lpstr>Sbírky 30.5. a 31.5.2026</vt:lpstr>
      <vt:lpstr>V neděli 7.6.2026  v 10:30 v Pusté Polomi mše Za † a * farníky a dobrodince</vt:lpstr>
      <vt:lpstr>Sbírka v sobotu 12.9.  a v neděli 13.9.2026 určená na „církevní školy“</vt:lpstr>
      <vt:lpstr>Dále uvidíš Liturgický kalendář na tento týden</vt:lpstr>
      <vt:lpstr>Pondělí</vt:lpstr>
      <vt:lpstr>Úterý </vt:lpstr>
      <vt:lpstr>Středa</vt:lpstr>
      <vt:lpstr>Čtvrtek Památka sv. Barnabáše, apoštola</vt:lpstr>
      <vt:lpstr>Pátek Slavnost Nejsvětějšího Srdce Ježíšova</vt:lpstr>
      <vt:lpstr>Sobota Památka Neposkvrněného Srdce Panny Marie</vt:lpstr>
      <vt:lpstr>Neděle </vt:lpstr>
      <vt:lpstr>Ve čtvrtek 11.6.2026  v 17:30 v Pusté Polomi mše Za † manžele Jaroslava a Ludmilu Vlčkovy a Boží požehnání pro celou rodinu</vt:lpstr>
      <vt:lpstr>V neděli 14.6.2026  v 10:30 v Pusté Polomi mše Za † Annu a Vladimíra Grussmannovi, zetě Vladimíra Plačka, s prosbou o Boží požehnání pro celou * rodinu</vt:lpstr>
      <vt:lpstr>Materiály k nedělním kartičkám Tátové a mámy, pomůcka pro předškoláky a první stupeň ZŠ propojující nedělní kartičky s vaší vírou v rodině je ke stažení na webu farnosti</vt:lpstr>
      <vt:lpstr>Dále uvidíš pravidelné akce v dalším týdnu</vt:lpstr>
      <vt:lpstr>  Výuka náboženství v Kyjovicích 1. až 5. třída je  v pondělí 8.6.2026 15:00–15:45</vt:lpstr>
      <vt:lpstr>Modlitební setkání Modlitba na vaše úmysly je v úterý 9.6.2026 v 19:30 v kostele  v Pusté Polomi</vt:lpstr>
      <vt:lpstr>  Výuka náboženství v Pusté Polomi  3. až 5. třída   ve čtvrtek 11.6.2026 12:40–13:25</vt:lpstr>
      <vt:lpstr>  Výuka náboženství v Pusté Polomi 1. a 2. třída  ve čtvrtek 11.6.2026 13:00–13:45</vt:lpstr>
      <vt:lpstr>  Výuka náboženství v Pusté Polomi  6. až 9. třída  ve čtvrtek 11.6.2026 16:20–17:05 nácvik na biřmování</vt:lpstr>
      <vt:lpstr>Modlitebko - „Večery chval“  ve čtvrtek 11.6.2026  od 19:00 v KfC</vt:lpstr>
      <vt:lpstr>V pátek 5.6.2026 v 9:30 Bohoslužba slova se svatým přijímáním v Kyjovicích na zámku</vt:lpstr>
      <vt:lpstr>Setkání aspirantů biřmování  v pátek 12.6.2026  od 19:30 na faře</vt:lpstr>
      <vt:lpstr>Dále uvidíš pozvánky na nepravidelné aktivity</vt:lpstr>
      <vt:lpstr>Generální úklid kostela v Pusté Polomi v pondělí 8.6.2026 v 8:30</vt:lpstr>
      <vt:lpstr>Zkušební svátost smíření pro děti zpovědní místnost  kostel v Pusté Polomi v 17:00 ve středu 10.6.2026, nutné přihlášení přes WhatsApp</vt:lpstr>
      <vt:lpstr> V pátek 5.6.2026 od 17:30 v Kyjovicích mše zaměřená na předškoláky  a první stupeň ZŠ</vt:lpstr>
      <vt:lpstr>Dobrodružná farní expedice 17.-21.8.2026 registrace do 7.6.2026</vt:lpstr>
      <vt:lpstr>V pondělí 20.4.2026 od 18:00 v KfC setkání pastorační rady</vt:lpstr>
      <vt:lpstr>Setkání kostelové rady v úterý 31.4.2026  od 19:00 na faře</vt:lpstr>
      <vt:lpstr>Setkání kaplové rady v středu 11.2.2026  od 19:00 v sakristii kaple Kyjovice</vt:lpstr>
      <vt:lpstr>Ve čtvrtek 11.6.2026  od 17:30 sál biskupství akce „Celým srdcem“</vt:lpstr>
      <vt:lpstr>Dále uvidíš pozvánky na nepravidelné aktivity mimo naší farnost</vt:lpstr>
      <vt:lpstr>Snímek 36</vt:lpstr>
      <vt:lpstr>Snímek 37</vt:lpstr>
      <vt:lpstr>30 let diecéze  * Den modlitby za domov pondělí 31.8.</vt:lpstr>
      <vt:lpstr>Snímek 39</vt:lpstr>
      <vt:lpstr>Pro odběratele časopis OKNO na bočním stolečku červen 2026</vt:lpstr>
      <vt:lpstr>Pro odběratele dětské časopisy na bočním stolečku</vt:lpstr>
      <vt:lpstr>Zápis úmyslů  na mši svatou v termínech do 30.6.2026 </vt:lpstr>
      <vt:lpstr>Setkání otců A SYNŮ</vt:lpstr>
      <vt:lpstr>A zase znova od začátku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Ohlášky</dc:title>
  <dc:creator>Radim Zielonka</dc:creator>
  <cp:lastModifiedBy>Radim Zielonka</cp:lastModifiedBy>
  <cp:revision>544</cp:revision>
  <dcterms:created xsi:type="dcterms:W3CDTF">2025-01-24T22:06:36Z</dcterms:created>
  <dcterms:modified xsi:type="dcterms:W3CDTF">2026-06-06T23:04:12Z</dcterms:modified>
</cp:coreProperties>
</file>