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361" r:id="rId4"/>
    <p:sldId id="412" r:id="rId5"/>
    <p:sldId id="373" r:id="rId6"/>
    <p:sldId id="396" r:id="rId7"/>
    <p:sldId id="376" r:id="rId8"/>
    <p:sldId id="327" r:id="rId9"/>
    <p:sldId id="328" r:id="rId10"/>
    <p:sldId id="329" r:id="rId11"/>
    <p:sldId id="330" r:id="rId12"/>
    <p:sldId id="333" r:id="rId13"/>
    <p:sldId id="331" r:id="rId14"/>
    <p:sldId id="349" r:id="rId15"/>
    <p:sldId id="404" r:id="rId16"/>
    <p:sldId id="428" r:id="rId17"/>
    <p:sldId id="405" r:id="rId18"/>
    <p:sldId id="319" r:id="rId19"/>
    <p:sldId id="377" r:id="rId20"/>
    <p:sldId id="321" r:id="rId21"/>
    <p:sldId id="320" r:id="rId22"/>
    <p:sldId id="317" r:id="rId23"/>
    <p:sldId id="277" r:id="rId24"/>
    <p:sldId id="318" r:id="rId25"/>
    <p:sldId id="363" r:id="rId26"/>
    <p:sldId id="315" r:id="rId27"/>
    <p:sldId id="430" r:id="rId28"/>
    <p:sldId id="263" r:id="rId29"/>
    <p:sldId id="378" r:id="rId30"/>
    <p:sldId id="406" r:id="rId31"/>
    <p:sldId id="409" r:id="rId32"/>
    <p:sldId id="421" r:id="rId33"/>
    <p:sldId id="422" r:id="rId34"/>
    <p:sldId id="423" r:id="rId35"/>
    <p:sldId id="424" r:id="rId36"/>
    <p:sldId id="425" r:id="rId37"/>
    <p:sldId id="426" r:id="rId38"/>
    <p:sldId id="407" r:id="rId39"/>
    <p:sldId id="419" r:id="rId40"/>
    <p:sldId id="417" r:id="rId41"/>
    <p:sldId id="429" r:id="rId42"/>
    <p:sldId id="415" r:id="rId43"/>
    <p:sldId id="418" r:id="rId44"/>
    <p:sldId id="383" r:id="rId45"/>
    <p:sldId id="296" r:id="rId46"/>
    <p:sldId id="408" r:id="rId47"/>
    <p:sldId id="410" r:id="rId48"/>
    <p:sldId id="293" r:id="rId49"/>
    <p:sldId id="304" r:id="rId50"/>
    <p:sldId id="294" r:id="rId51"/>
  </p:sldIdLst>
  <p:sldSz cx="9144000" cy="5143500" type="screen16x9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08E00"/>
    <a:srgbClr val="2E00B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85" autoAdjust="0"/>
    <p:restoredTop sz="94609" autoAdjust="0"/>
  </p:normalViewPr>
  <p:slideViewPr>
    <p:cSldViewPr>
      <p:cViewPr>
        <p:scale>
          <a:sx n="60" d="100"/>
          <a:sy n="60" d="100"/>
        </p:scale>
        <p:origin x="-1954" y="-10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6" y="2232489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52319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51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11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05981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8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3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1ADE9-3A2D-4EEF-BD4C-2026684C7580}" type="datetimeFigureOut">
              <a:rPr lang="cs-CZ" smtClean="0"/>
              <a:pPr/>
              <a:t>10.05.2026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8FB8351-BC7D-4425-A813-4E9CF256DF1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atholica.cz/?a=2&amp;id=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255" y="2400300"/>
            <a:ext cx="8879305" cy="1200150"/>
          </a:xfrm>
        </p:spPr>
        <p:txBody>
          <a:bodyPr>
            <a:noAutofit/>
          </a:bodyPr>
          <a:lstStyle/>
          <a:p>
            <a:r>
              <a:rPr lang="cs-CZ" sz="8000" dirty="0" smtClean="0">
                <a:solidFill>
                  <a:schemeClr val="tx1"/>
                </a:solidFill>
              </a:rPr>
              <a:t>10.5</a:t>
            </a:r>
            <a:r>
              <a:rPr lang="cs-CZ" sz="8000" dirty="0" smtClean="0">
                <a:solidFill>
                  <a:schemeClr val="tx1"/>
                </a:solidFill>
              </a:rPr>
              <a:t>.-</a:t>
            </a:r>
            <a:r>
              <a:rPr lang="cs-CZ" sz="8000" dirty="0" smtClean="0">
                <a:solidFill>
                  <a:schemeClr val="tx1"/>
                </a:solidFill>
              </a:rPr>
              <a:t>17.5.2026</a:t>
            </a:r>
            <a:endParaRPr lang="cs-CZ" sz="80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9600" dirty="0" smtClean="0"/>
              <a:t>Zpravodajství</a:t>
            </a:r>
            <a:endParaRPr lang="cs-CZ" sz="9600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Čtvrtek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Slavnost Nanebevstoupení Páně – doporučený svátek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Pátek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84976" cy="4670028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Sobota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Svátek sv. Jana Nepomuckého, kněze a mučedníka, hlavního patrona Čech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Neděle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</a:t>
            </a:r>
            <a:r>
              <a:rPr lang="cs-CZ" sz="5400" dirty="0" smtClean="0">
                <a:solidFill>
                  <a:schemeClr val="tx1"/>
                </a:solidFill>
              </a:rPr>
              <a:t>středu 13.5.2026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</a:t>
            </a:r>
            <a:r>
              <a:rPr lang="cs-CZ" sz="5400" dirty="0" smtClean="0">
                <a:solidFill>
                  <a:schemeClr val="tx1"/>
                </a:solidFill>
              </a:rPr>
              <a:t>15:00 </a:t>
            </a:r>
            <a:r>
              <a:rPr lang="cs-CZ" sz="5400" dirty="0" smtClean="0">
                <a:solidFill>
                  <a:schemeClr val="tx1"/>
                </a:solidFill>
              </a:rPr>
              <a:t>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</a:t>
            </a:r>
            <a:r>
              <a:rPr lang="cs-CZ" sz="5400" dirty="0" smtClean="0">
                <a:solidFill>
                  <a:schemeClr val="tx1"/>
                </a:solidFill>
              </a:rPr>
              <a:t>pohřeb † Josef Vaněk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</a:t>
            </a:r>
            <a:r>
              <a:rPr lang="cs-CZ" sz="5400" dirty="0" smtClean="0">
                <a:solidFill>
                  <a:schemeClr val="tx1"/>
                </a:solidFill>
              </a:rPr>
              <a:t>14.5.2026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17:30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b="1" dirty="0" smtClean="0">
                <a:solidFill>
                  <a:srgbClr val="FF0000"/>
                </a:solidFill>
              </a:rPr>
              <a:t>VOLNÝ ÚMYSL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17.5.2026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</a:t>
            </a:r>
            <a:r>
              <a:rPr lang="cs-CZ" sz="5400" dirty="0" smtClean="0">
                <a:solidFill>
                  <a:schemeClr val="tx1"/>
                </a:solidFill>
              </a:rPr>
              <a:t>mše </a:t>
            </a:r>
            <a:r>
              <a:rPr lang="pl-PL" sz="5400" dirty="0" smtClean="0">
                <a:solidFill>
                  <a:schemeClr val="tx1"/>
                </a:solidFill>
              </a:rPr>
              <a:t>Za † a * </a:t>
            </a:r>
            <a:r>
              <a:rPr lang="pl-PL" sz="5400" dirty="0" smtClean="0">
                <a:solidFill>
                  <a:schemeClr val="tx1"/>
                </a:solidFill>
              </a:rPr>
              <a:t>farníky, nepřátele, přátele a dobrodince 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814044"/>
          </a:xfrm>
        </p:spPr>
        <p:txBody>
          <a:bodyPr anchor="ctr">
            <a:noAutofit/>
          </a:bodyPr>
          <a:lstStyle/>
          <a:p>
            <a:r>
              <a:rPr lang="cs-CZ" sz="4200" b="1" cap="all" dirty="0" smtClean="0">
                <a:solidFill>
                  <a:schemeClr val="tx1"/>
                </a:solidFill>
              </a:rPr>
              <a:t>Materiály k nedělním kartičkám</a:t>
            </a:r>
            <a:r>
              <a:rPr lang="cs-CZ" sz="4400" b="1" cap="all" dirty="0" smtClean="0"/>
              <a:t/>
            </a:r>
            <a:br>
              <a:rPr lang="cs-CZ" sz="4400" b="1" cap="all" dirty="0" smtClean="0"/>
            </a:br>
            <a:r>
              <a:rPr lang="cs-CZ" sz="4400" b="1" dirty="0" smtClean="0">
                <a:solidFill>
                  <a:srgbClr val="0070C0"/>
                </a:solidFill>
              </a:rPr>
              <a:t>Tátové a mámy,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pomůcka pro předškoláky a první stupeň ZŠ propojující nedělní kartičky s vaší vírou v rodině je</a:t>
            </a:r>
            <a:br>
              <a:rPr lang="cs-CZ" sz="4400" b="1" dirty="0" smtClean="0">
                <a:solidFill>
                  <a:srgbClr val="0070C0"/>
                </a:solidFill>
              </a:rPr>
            </a:br>
            <a:r>
              <a:rPr lang="cs-CZ" sz="4400" b="1" dirty="0" smtClean="0">
                <a:solidFill>
                  <a:srgbClr val="0070C0"/>
                </a:solidFill>
              </a:rPr>
              <a:t>ke stažení na webu farnosti</a:t>
            </a:r>
            <a:endParaRPr lang="cs-CZ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pravidelné akce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dalším týdnu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až 5. třída je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pondělí </a:t>
            </a:r>
            <a:r>
              <a:rPr lang="cs-CZ" sz="6000" dirty="0" smtClean="0">
                <a:solidFill>
                  <a:schemeClr val="tx1"/>
                </a:solidFill>
              </a:rPr>
              <a:t>11.5.2026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15:00–15:45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020" y="90512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/>
            </a:r>
            <a:br>
              <a:rPr lang="cs-CZ" sz="5000" dirty="0" smtClean="0"/>
            </a:br>
            <a:r>
              <a:rPr lang="cs-CZ" sz="5000" b="1" dirty="0" smtClean="0">
                <a:solidFill>
                  <a:schemeClr val="tx1"/>
                </a:solidFill>
              </a:rPr>
              <a:t>Stav na d</a:t>
            </a:r>
            <a:r>
              <a:rPr lang="cs-CZ" sz="5000" b="1" dirty="0" smtClean="0">
                <a:solidFill>
                  <a:schemeClr val="tx1"/>
                </a:solidFill>
              </a:rPr>
              <a:t>onátor.</a:t>
            </a:r>
            <a:r>
              <a:rPr lang="cs-CZ" sz="5000" b="1" dirty="0" err="1" smtClean="0">
                <a:solidFill>
                  <a:schemeClr val="tx1"/>
                </a:solidFill>
              </a:rPr>
              <a:t>cz</a:t>
            </a:r>
            <a:endParaRPr lang="cs-CZ" sz="5000" b="1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34977" y="919764"/>
            <a:ext cx="8856984" cy="1003914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fond MOST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je 44682Kč.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26876" y="2811214"/>
            <a:ext cx="8856984" cy="1848768"/>
          </a:xfrm>
          <a:prstGeom prst="rect">
            <a:avLst/>
          </a:prstGeom>
        </p:spPr>
        <p:txBody>
          <a:bodyPr bIns="9144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Připojte se do rodiny donátorů. Máme 12 donátorů.</a:t>
            </a:r>
            <a:endParaRPr kumimoji="0" lang="cs-CZ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60997" y="1962280"/>
            <a:ext cx="8856984" cy="1041518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Zbývá na fond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MOST </a:t>
            </a: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131818Kč.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Modlitební setkání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Modlitba na vaše úmysly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je v úterý </a:t>
            </a:r>
            <a:r>
              <a:rPr lang="cs-CZ" sz="6000" b="1" dirty="0" smtClean="0">
                <a:solidFill>
                  <a:srgbClr val="0070C0"/>
                </a:solidFill>
              </a:rPr>
              <a:t>12.5.2026</a:t>
            </a:r>
            <a:r>
              <a:rPr lang="cs-CZ" sz="6000" b="1" dirty="0" smtClean="0">
                <a:solidFill>
                  <a:srgbClr val="0070C0"/>
                </a:solidFill>
              </a:rPr>
              <a:t/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19:30 v kostele </a:t>
            </a:r>
            <a:br>
              <a:rPr lang="cs-CZ" sz="6000" b="1" dirty="0" smtClean="0">
                <a:solidFill>
                  <a:srgbClr val="0070C0"/>
                </a:solidFill>
              </a:rPr>
            </a:br>
            <a:r>
              <a:rPr lang="cs-CZ" sz="6000" b="1" dirty="0" smtClean="0">
                <a:solidFill>
                  <a:srgbClr val="0070C0"/>
                </a:solidFill>
              </a:rPr>
              <a:t>v Pusté </a:t>
            </a:r>
            <a:r>
              <a:rPr lang="cs-CZ" sz="6000" b="1" dirty="0" err="1" smtClean="0">
                <a:solidFill>
                  <a:srgbClr val="0070C0"/>
                </a:solidFill>
              </a:rPr>
              <a:t>Polomi</a:t>
            </a:r>
            <a:endParaRPr lang="cs-CZ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3. až 5. třída</a:t>
            </a:r>
            <a:r>
              <a:rPr lang="cs-CZ" sz="6000" b="1" dirty="0" smtClean="0">
                <a:solidFill>
                  <a:srgbClr val="FF0000"/>
                </a:solidFill>
              </a:rPr>
              <a:t> 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14.5.2026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12:40–13:25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1. a 2. třída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14.5.2026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13:00–13:45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8686800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rgbClr val="FF0000"/>
                </a:solidFill>
              </a:rPr>
              <a:t/>
            </a:r>
            <a:br>
              <a:rPr lang="cs-CZ" sz="6000" dirty="0" smtClean="0">
                <a:solidFill>
                  <a:srgbClr val="FF0000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Výuka náboženství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Pusté </a:t>
            </a:r>
            <a:r>
              <a:rPr lang="cs-CZ" sz="6000" dirty="0" err="1" smtClean="0">
                <a:solidFill>
                  <a:schemeClr val="tx1"/>
                </a:solidFill>
              </a:rPr>
              <a:t>Polomi</a:t>
            </a:r>
            <a:r>
              <a:rPr lang="cs-CZ" sz="6000" dirty="0" smtClean="0">
                <a:solidFill>
                  <a:schemeClr val="tx1"/>
                </a:solidFill>
              </a:rPr>
              <a:t>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6. až 9. třída </a:t>
            </a:r>
            <a:r>
              <a:rPr lang="cs-CZ" sz="6000" b="1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ve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čtvrtek </a:t>
            </a:r>
            <a:r>
              <a:rPr lang="cs-CZ" sz="6000" dirty="0" smtClean="0">
                <a:solidFill>
                  <a:schemeClr val="tx1"/>
                </a:solidFill>
              </a:rPr>
              <a:t>14.5.2026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16:20–17:05 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Downloads\náboženství výuka Ježíš-a-dě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270" y="0"/>
            <a:ext cx="2556733" cy="203169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4526012"/>
          </a:xfrm>
        </p:spPr>
        <p:txBody>
          <a:bodyPr>
            <a:normAutofit/>
          </a:bodyPr>
          <a:lstStyle/>
          <a:p>
            <a:r>
              <a:rPr lang="cs-CZ" sz="6400" dirty="0" smtClean="0">
                <a:solidFill>
                  <a:schemeClr val="tx1"/>
                </a:solidFill>
              </a:rPr>
              <a:t>Modlitebko</a:t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- „Večery chval“ </a:t>
            </a:r>
            <a:r>
              <a:rPr lang="cs-CZ" sz="6400" b="1" dirty="0" smtClean="0">
                <a:solidFill>
                  <a:srgbClr val="FF0000"/>
                </a:solidFill>
              </a:rPr>
              <a:t/>
            </a:r>
            <a:br>
              <a:rPr lang="cs-CZ" sz="6400" b="1" dirty="0" smtClean="0">
                <a:solidFill>
                  <a:srgbClr val="FF0000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ve čtvrtek </a:t>
            </a:r>
            <a:r>
              <a:rPr lang="cs-CZ" sz="6400" dirty="0" smtClean="0">
                <a:solidFill>
                  <a:schemeClr val="tx1"/>
                </a:solidFill>
              </a:rPr>
              <a:t>14.5.2026 </a:t>
            </a:r>
            <a:r>
              <a:rPr lang="cs-CZ" sz="6400" dirty="0" smtClean="0">
                <a:solidFill>
                  <a:schemeClr val="tx1"/>
                </a:solidFill>
              </a:rPr>
              <a:t/>
            </a:r>
            <a:br>
              <a:rPr lang="cs-CZ" sz="6400" dirty="0" smtClean="0">
                <a:solidFill>
                  <a:schemeClr val="tx1"/>
                </a:solidFill>
              </a:rPr>
            </a:br>
            <a:r>
              <a:rPr lang="cs-CZ" sz="6400" dirty="0" smtClean="0">
                <a:solidFill>
                  <a:schemeClr val="tx1"/>
                </a:solidFill>
              </a:rPr>
              <a:t>od 19:00 v KfC</a:t>
            </a:r>
            <a:endParaRPr lang="cs-CZ" sz="6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tec Radim\Pictures\Modlitebko Eden-750x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924" y="-20538"/>
            <a:ext cx="3851591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pátek 15.5.2026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9:30 Bohoslužba slova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se svatým přijímáním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na zámku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Změna času konání mše</a:t>
            </a:r>
            <a:r>
              <a:rPr lang="cs-CZ" sz="6000" dirty="0" smtClean="0">
                <a:solidFill>
                  <a:srgbClr val="FF0000"/>
                </a:solidFill>
              </a:rPr>
              <a:t> </a:t>
            </a:r>
            <a:r>
              <a:rPr lang="cs-CZ" sz="6000" dirty="0" smtClean="0">
                <a:solidFill>
                  <a:schemeClr val="tx1"/>
                </a:solidFill>
              </a:rPr>
              <a:t>Pátek 15.5.2026 v 17h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recitovaná mše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chemeClr val="tx1"/>
                </a:solidFill>
              </a:rPr>
              <a:t>Setkání </a:t>
            </a:r>
            <a:r>
              <a:rPr lang="cs-CZ" sz="6000" dirty="0" smtClean="0">
                <a:solidFill>
                  <a:schemeClr val="tx1"/>
                </a:solidFill>
              </a:rPr>
              <a:t>aspirantů biřmování </a:t>
            </a:r>
            <a:r>
              <a:rPr lang="cs-CZ" sz="6000" b="1" dirty="0" smtClean="0">
                <a:solidFill>
                  <a:srgbClr val="FF0000"/>
                </a:solidFill>
              </a:rPr>
              <a:t>NENÍ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</a:t>
            </a:r>
            <a:r>
              <a:rPr lang="cs-CZ" sz="6000" dirty="0">
                <a:solidFill>
                  <a:schemeClr val="tx1"/>
                </a:solidFill>
              </a:rPr>
              <a:t> </a:t>
            </a:r>
            <a:r>
              <a:rPr lang="cs-CZ" sz="6000" dirty="0" smtClean="0">
                <a:solidFill>
                  <a:schemeClr val="tx1"/>
                </a:solidFill>
              </a:rPr>
              <a:t>pátek </a:t>
            </a:r>
            <a:r>
              <a:rPr lang="cs-CZ" sz="6000" dirty="0" smtClean="0">
                <a:solidFill>
                  <a:schemeClr val="tx1"/>
                </a:solidFill>
              </a:rPr>
              <a:t>15.5.2026 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na faře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tec Radim\Pictures\letn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5464" y="0"/>
            <a:ext cx="2598539" cy="257175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podporované naší farnosti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V pondělí 20.4.2026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18:00 v KfC setkání </a:t>
            </a:r>
            <a:r>
              <a:rPr lang="cs-CZ" sz="6000" b="1" dirty="0" smtClean="0">
                <a:solidFill>
                  <a:srgbClr val="0000FF"/>
                </a:solidFill>
              </a:rPr>
              <a:t>pastorační rady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789552"/>
          </a:xfrm>
        </p:spPr>
        <p:txBody>
          <a:bodyPr>
            <a:noAutofit/>
          </a:bodyPr>
          <a:lstStyle/>
          <a:p>
            <a:pPr algn="ctr"/>
            <a:r>
              <a:rPr lang="cs-CZ" sz="5000" dirty="0" smtClean="0"/>
              <a:t>Sbírky </a:t>
            </a:r>
            <a:r>
              <a:rPr lang="cs-CZ" sz="5000" dirty="0" smtClean="0"/>
              <a:t>2.5. </a:t>
            </a:r>
            <a:r>
              <a:rPr lang="cs-CZ" sz="5000" dirty="0" smtClean="0"/>
              <a:t>a </a:t>
            </a:r>
            <a:r>
              <a:rPr lang="cs-CZ" sz="5000" dirty="0" smtClean="0"/>
              <a:t>3.5.2026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7382" y="1466171"/>
            <a:ext cx="4320480" cy="17019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50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Podvihov</a:t>
            </a:r>
            <a:endParaRPr lang="cs-CZ" sz="5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0Kč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621878" y="1471077"/>
            <a:ext cx="4392488" cy="1701924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Hlubočec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+mj-lt"/>
              </a:rPr>
              <a:t>0Kč</a:t>
            </a:r>
            <a:endParaRPr lang="cs-CZ" sz="5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178817" y="3276601"/>
            <a:ext cx="4321175" cy="1701404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Kyjovice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</a:rPr>
              <a:t>2312Kč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4613568" y="3276601"/>
            <a:ext cx="4389437" cy="1701404"/>
          </a:xfr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Pustá Polom</a:t>
            </a:r>
          </a:p>
          <a:p>
            <a:pPr algn="ctr">
              <a:buNone/>
            </a:pPr>
            <a:r>
              <a:rPr lang="cs-CZ" sz="5000" b="1" dirty="0" smtClean="0">
                <a:solidFill>
                  <a:schemeClr val="bg1"/>
                </a:solidFill>
                <a:latin typeface="Franklin Gothic Book"/>
                <a:ea typeface="+mj-ea"/>
                <a:cs typeface="+mj-cs"/>
              </a:rPr>
              <a:t>6670Kč</a:t>
            </a:r>
            <a:endParaRPr lang="cs-CZ" sz="5000" b="1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54573" y="681541"/>
            <a:ext cx="8856984" cy="756084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 farnost</a:t>
            </a:r>
            <a:endParaRPr lang="cs-CZ" sz="5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-20260314-WA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075806"/>
            <a:ext cx="5076056" cy="362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797820"/>
          </a:xfrm>
        </p:spPr>
        <p:txBody>
          <a:bodyPr>
            <a:normAutofit/>
          </a:bodyPr>
          <a:lstStyle/>
          <a:p>
            <a:r>
              <a:rPr lang="cs-CZ" sz="5400" smtClean="0">
                <a:solidFill>
                  <a:schemeClr val="tx1"/>
                </a:solidFill>
              </a:rPr>
              <a:t>Přihlášeno </a:t>
            </a:r>
            <a:r>
              <a:rPr lang="cs-CZ" sz="5400" smtClean="0">
                <a:solidFill>
                  <a:schemeClr val="tx1"/>
                </a:solidFill>
              </a:rPr>
              <a:t>39dětí</a:t>
            </a:r>
            <a:r>
              <a:rPr lang="cs-CZ" sz="5400" dirty="0" smtClean="0">
                <a:solidFill>
                  <a:schemeClr val="tx1"/>
                </a:solidFill>
              </a:rPr>
              <a:t>. Prosíme všechny o modlitbu za tuto víkendovou akci. 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500" dirty="0" smtClean="0">
                <a:solidFill>
                  <a:schemeClr val="tx1"/>
                </a:solidFill>
              </a:rPr>
              <a:t/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b="1" dirty="0" smtClean="0">
                <a:solidFill>
                  <a:srgbClr val="FF0000"/>
                </a:solidFill>
              </a:rPr>
              <a:t>MIMOŘÁDNÁ MŠE</a:t>
            </a:r>
            <a:r>
              <a:rPr lang="cs-CZ" sz="5500" dirty="0" smtClean="0">
                <a:solidFill>
                  <a:schemeClr val="tx1"/>
                </a:solidFill>
              </a:rPr>
              <a:t/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dirty="0" smtClean="0">
                <a:solidFill>
                  <a:schemeClr val="tx1"/>
                </a:solidFill>
              </a:rPr>
              <a:t>v pondělí 6.4.2026 v 8:00 </a:t>
            </a:r>
            <a:r>
              <a:rPr lang="cs-CZ" sz="5500" dirty="0" err="1" smtClean="0">
                <a:solidFill>
                  <a:schemeClr val="tx1"/>
                </a:solidFill>
              </a:rPr>
              <a:t>Podvihov</a:t>
            </a:r>
            <a:r>
              <a:rPr lang="cs-CZ" sz="5500" dirty="0" smtClean="0">
                <a:solidFill>
                  <a:schemeClr val="tx1"/>
                </a:solidFill>
              </a:rPr>
              <a:t> a v 10:00 Kyjovice</a:t>
            </a:r>
            <a:br>
              <a:rPr lang="cs-CZ" sz="5500" dirty="0" smtClean="0">
                <a:solidFill>
                  <a:schemeClr val="tx1"/>
                </a:solidFill>
              </a:rPr>
            </a:br>
            <a:r>
              <a:rPr lang="cs-CZ" sz="5500" dirty="0" smtClean="0">
                <a:solidFill>
                  <a:schemeClr val="tx1"/>
                </a:solidFill>
              </a:rPr>
              <a:t>jsou </a:t>
            </a:r>
            <a:r>
              <a:rPr lang="cs-CZ" sz="5500" b="1" dirty="0" smtClean="0">
                <a:solidFill>
                  <a:srgbClr val="FF0000"/>
                </a:solidFill>
              </a:rPr>
              <a:t>VOLNÉ ÚMYSLY</a:t>
            </a:r>
            <a:endParaRPr lang="cs-CZ" sz="5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err="1" smtClean="0">
                <a:solidFill>
                  <a:srgbClr val="0000FF"/>
                </a:solidFill>
              </a:rPr>
              <a:t>kostelové</a:t>
            </a:r>
            <a:r>
              <a:rPr lang="cs-CZ" sz="6000" b="1" dirty="0" smtClean="0">
                <a:solidFill>
                  <a:srgbClr val="0000FF"/>
                </a:solidFill>
              </a:rPr>
              <a:t>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úterý 31.4.2026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na faře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23478"/>
            <a:ext cx="8964488" cy="4670028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Setkání </a:t>
            </a:r>
            <a:r>
              <a:rPr lang="cs-CZ" sz="6000" b="1" dirty="0" smtClean="0">
                <a:solidFill>
                  <a:srgbClr val="0000FF"/>
                </a:solidFill>
              </a:rPr>
              <a:t>kaplové rady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středu 11.2.2026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19:00 v sakristii kaple </a:t>
            </a:r>
            <a:r>
              <a:rPr lang="cs-CZ" sz="6000" b="1" dirty="0" smtClean="0">
                <a:solidFill>
                  <a:srgbClr val="0000FF"/>
                </a:solidFill>
              </a:rPr>
              <a:t>Kyjovice</a:t>
            </a:r>
            <a:endParaRPr lang="cs-CZ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400600" cy="452601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Ve čtvrtek 21.5.2026 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od 17:30 sál biskupství akce „Celým srdcem“</a:t>
            </a:r>
            <a:endParaRPr lang="cs-CZ" sz="5400" dirty="0">
              <a:solidFill>
                <a:schemeClr val="tx1"/>
              </a:solidFill>
            </a:endParaRPr>
          </a:p>
        </p:txBody>
      </p:sp>
      <p:pic>
        <p:nvPicPr>
          <p:cNvPr id="3" name="Obrázek 2" descr="imag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7547" y="0"/>
            <a:ext cx="3636455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dirty="0" smtClean="0">
                <a:solidFill>
                  <a:schemeClr val="tx1"/>
                </a:solidFill>
              </a:rPr>
              <a:t>V pátek 22.5.2026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17:30 v </a:t>
            </a:r>
            <a:r>
              <a:rPr lang="cs-CZ" sz="6000" dirty="0" err="1" smtClean="0">
                <a:solidFill>
                  <a:schemeClr val="tx1"/>
                </a:solidFill>
              </a:rPr>
              <a:t>Kyjovicích</a:t>
            </a:r>
            <a:r>
              <a:rPr lang="cs-CZ" sz="6000" dirty="0" smtClean="0">
                <a:solidFill>
                  <a:schemeClr val="tx1"/>
                </a:solidFill>
              </a:rPr>
              <a:t> mše zaměřená na předškoláky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první stupeň ZŠ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0" descr="spolcinko-foto-pro-web-komprimovan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28" y="141480"/>
            <a:ext cx="3205970" cy="1944216"/>
          </a:xfrm>
          <a:prstGeom prst="star7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tec Radim\Downloads\2026 02 14 večery chval Kyjovice oříznut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224" y="0"/>
            <a:ext cx="5362777" cy="271576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79204"/>
            <a:ext cx="8928992" cy="2664296"/>
          </a:xfrm>
        </p:spPr>
        <p:txBody>
          <a:bodyPr>
            <a:normAutofit fontScale="90000"/>
          </a:bodyPr>
          <a:lstStyle/>
          <a:p>
            <a:r>
              <a:rPr lang="cs-CZ" sz="6000" dirty="0" smtClean="0"/>
              <a:t/>
            </a:r>
            <a:br>
              <a:rPr lang="cs-CZ" sz="6000" dirty="0" smtClean="0"/>
            </a:br>
            <a:r>
              <a:rPr lang="cs-CZ" sz="6000" b="1" dirty="0" smtClean="0">
                <a:solidFill>
                  <a:srgbClr val="FF0000"/>
                </a:solidFill>
              </a:rPr>
              <a:t>V sobotu </a:t>
            </a:r>
            <a:br>
              <a:rPr lang="cs-CZ" sz="6000" b="1" dirty="0" smtClean="0">
                <a:solidFill>
                  <a:srgbClr val="FF0000"/>
                </a:solidFill>
              </a:rPr>
            </a:br>
            <a:r>
              <a:rPr lang="cs-CZ" sz="6000" b="1" dirty="0" smtClean="0">
                <a:solidFill>
                  <a:srgbClr val="FF0000"/>
                </a:solidFill>
              </a:rPr>
              <a:t>23.5.2026</a:t>
            </a:r>
            <a:r>
              <a:rPr lang="cs-CZ" sz="6000" dirty="0" smtClean="0">
                <a:solidFill>
                  <a:schemeClr val="tx1"/>
                </a:solidFill>
              </a:rPr>
              <a:t/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po mši z vigilie Ducha svatého</a:t>
            </a:r>
            <a:r>
              <a:rPr lang="cs-CZ" sz="6000" b="1" dirty="0" smtClean="0">
                <a:solidFill>
                  <a:schemeClr val="tx1"/>
                </a:solidFill>
              </a:rPr>
              <a:t> kaple v </a:t>
            </a:r>
            <a:r>
              <a:rPr lang="cs-CZ" sz="6000" b="1" dirty="0" err="1" smtClean="0">
                <a:solidFill>
                  <a:schemeClr val="tx1"/>
                </a:solidFill>
              </a:rPr>
              <a:t>Kyjovicích</a:t>
            </a:r>
            <a:r>
              <a:rPr lang="cs-CZ" sz="6000" b="1" dirty="0" smtClean="0">
                <a:solidFill>
                  <a:schemeClr val="tx1"/>
                </a:solidFill>
              </a:rPr>
              <a:t> „večer chval“</a:t>
            </a:r>
            <a:endParaRPr lang="cs-CZ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5978"/>
            <a:ext cx="5724128" cy="4937522"/>
          </a:xfrm>
        </p:spPr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Farní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kavárna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neděli 24.5.2026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od 15:00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 KfC a zahrada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Otec Radim\Downloads\2026 05 24 svatodušní kavár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736" y="24409"/>
            <a:ext cx="5581263" cy="3987502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43528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 pozvánky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nepravidelné aktivity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mimo naší farnost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596603"/>
            <a:ext cx="8280920" cy="117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928992" cy="4896544"/>
          </a:xfrm>
        </p:spPr>
        <p:txBody>
          <a:bodyPr>
            <a:no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V neděli </a:t>
            </a:r>
            <a:r>
              <a:rPr lang="cs-CZ" sz="5400" dirty="0" smtClean="0">
                <a:solidFill>
                  <a:schemeClr val="tx1"/>
                </a:solidFill>
              </a:rPr>
              <a:t>10.5.2026 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v 10:30 v Pusté </a:t>
            </a:r>
            <a:r>
              <a:rPr lang="cs-CZ" sz="5400" dirty="0" err="1" smtClean="0">
                <a:solidFill>
                  <a:schemeClr val="tx1"/>
                </a:solidFill>
              </a:rPr>
              <a:t>Polomi</a:t>
            </a:r>
            <a:r>
              <a:rPr lang="cs-CZ" sz="5400" dirty="0" smtClean="0">
                <a:solidFill>
                  <a:schemeClr val="tx1"/>
                </a:solidFill>
              </a:rPr>
              <a:t> mše </a:t>
            </a:r>
            <a:r>
              <a:rPr lang="pl-PL" sz="5400" dirty="0" smtClean="0">
                <a:solidFill>
                  <a:schemeClr val="tx1"/>
                </a:solidFill>
              </a:rPr>
              <a:t>Za † a * </a:t>
            </a:r>
            <a:r>
              <a:rPr lang="pl-PL" sz="5400" dirty="0" smtClean="0">
                <a:solidFill>
                  <a:schemeClr val="tx1"/>
                </a:solidFill>
              </a:rPr>
              <a:t>rodinu Šindelkovou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tec Radim\Downloads\2026 05 23 pustopolomský pik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-888822"/>
            <a:ext cx="4464496" cy="670093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3" y="-1494235"/>
            <a:ext cx="8748465" cy="12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9" y="-1028650"/>
            <a:ext cx="8400933" cy="1188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30 let diecéze postní doba Večer smíření Opava Večer smíření farnost Den vděčnosti Den modlitby za do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5" y="0"/>
            <a:ext cx="4355976" cy="51897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5832648" cy="5143500"/>
          </a:xfrm>
        </p:spPr>
        <p:txBody>
          <a:bodyPr>
            <a:noAutofit/>
          </a:bodyPr>
          <a:lstStyle/>
          <a:p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30 let diecéze</a:t>
            </a:r>
            <a:b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cs-CZ" sz="4800" b="1" dirty="0" smtClean="0">
                <a:solidFill>
                  <a:srgbClr val="0070C0"/>
                </a:solidFill>
              </a:rPr>
              <a:t>Den </a:t>
            </a:r>
            <a:r>
              <a:rPr lang="cs-CZ" sz="4800" b="1" dirty="0" smtClean="0">
                <a:solidFill>
                  <a:srgbClr val="0070C0"/>
                </a:solidFill>
              </a:rPr>
              <a:t>vděčnosti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chemeClr val="tx1"/>
                </a:solidFill>
              </a:rPr>
              <a:t>sobota 30.5.</a:t>
            </a:r>
            <a:r>
              <a:rPr lang="cs-CZ" sz="4800" b="1" dirty="0" smtClean="0">
                <a:solidFill>
                  <a:srgbClr val="0070C0"/>
                </a:solidFill>
              </a:rPr>
              <a:t/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chemeClr val="accent1">
                    <a:lumMod val="75000"/>
                  </a:schemeClr>
                </a:solidFill>
              </a:rPr>
              <a:t> * </a:t>
            </a:r>
            <a:r>
              <a:rPr lang="cs-CZ" sz="4800" b="1" dirty="0" smtClean="0">
                <a:solidFill>
                  <a:srgbClr val="0070C0"/>
                </a:solidFill>
              </a:rPr>
              <a:t>Den modlitby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rgbClr val="0070C0"/>
                </a:solidFill>
              </a:rPr>
              <a:t>za </a:t>
            </a:r>
            <a:r>
              <a:rPr lang="cs-CZ" sz="4800" b="1" dirty="0" smtClean="0">
                <a:solidFill>
                  <a:srgbClr val="0070C0"/>
                </a:solidFill>
              </a:rPr>
              <a:t>domov</a:t>
            </a:r>
            <a:br>
              <a:rPr lang="cs-CZ" sz="4800" b="1" dirty="0" smtClean="0">
                <a:solidFill>
                  <a:srgbClr val="0070C0"/>
                </a:solidFill>
              </a:rPr>
            </a:br>
            <a:r>
              <a:rPr lang="cs-CZ" sz="4800" b="1" dirty="0" smtClean="0">
                <a:solidFill>
                  <a:schemeClr val="tx1"/>
                </a:solidFill>
              </a:rPr>
              <a:t>pondělí 31.8.</a:t>
            </a:r>
            <a:endParaRPr lang="cs-CZ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tec Radim\Downloads\OKNO_plaka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0"/>
            <a:ext cx="7275195" cy="51435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ec Radim\Downloads\OKNO_plakat (3) komprimované.jpg"/>
          <p:cNvPicPr>
            <a:picLocks noChangeAspect="1" noChangeArrowheads="1"/>
          </p:cNvPicPr>
          <p:nvPr/>
        </p:nvPicPr>
        <p:blipFill>
          <a:blip r:embed="rId2" cstate="print"/>
          <a:srcRect r="51498" b="75200"/>
          <a:stretch>
            <a:fillRect/>
          </a:stretch>
        </p:blipFill>
        <p:spPr bwMode="auto">
          <a:xfrm>
            <a:off x="5436096" y="2067694"/>
            <a:ext cx="3528392" cy="1275606"/>
          </a:xfrm>
          <a:prstGeom prst="rect">
            <a:avLst/>
          </a:prstGeom>
          <a:noFill/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časopis OKNO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</a:t>
            </a:r>
            <a:r>
              <a:rPr lang="cs-CZ" sz="5400" dirty="0" smtClean="0">
                <a:solidFill>
                  <a:schemeClr val="tx1"/>
                </a:solidFill>
              </a:rPr>
              <a:t>stolečku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květen </a:t>
            </a:r>
            <a:r>
              <a:rPr lang="cs-CZ" sz="5400" dirty="0" smtClean="0">
                <a:solidFill>
                  <a:schemeClr val="tx1"/>
                </a:solidFill>
              </a:rPr>
              <a:t>2026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5688632" cy="4937522"/>
          </a:xfrm>
        </p:spPr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tx1"/>
                </a:solidFill>
              </a:rPr>
              <a:t>Pro odběratele dětské časopisy</a:t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na bočním stolečku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656307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Zápis úmyslů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mši svatou v termínech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smtClean="0">
                <a:solidFill>
                  <a:schemeClr val="tx1"/>
                </a:solidFill>
              </a:rPr>
              <a:t>do 30.6.2026 </a:t>
            </a:r>
            <a:endParaRPr lang="cs-CZ" sz="6000" dirty="0">
              <a:solidFill>
                <a:schemeClr val="tx1"/>
              </a:solidFill>
            </a:endParaRPr>
          </a:p>
        </p:txBody>
      </p:sp>
      <p:pic>
        <p:nvPicPr>
          <p:cNvPr id="3" name="Obrázek 2" descr="obrázek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316" y="0"/>
            <a:ext cx="3651684" cy="51435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51470"/>
            <a:ext cx="8136904" cy="648072"/>
          </a:xfrm>
        </p:spPr>
        <p:txBody>
          <a:bodyPr>
            <a:normAutofit fontScale="90000"/>
          </a:bodyPr>
          <a:lstStyle/>
          <a:p>
            <a:r>
              <a:rPr lang="cs-CZ" b="1" kern="1600" cap="all" spc="1400" dirty="0" smtClean="0">
                <a:solidFill>
                  <a:srgbClr val="0070C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Setkání otců A SYNŮ</a:t>
            </a:r>
            <a:endParaRPr lang="cs-CZ" kern="1600" spc="1400" dirty="0">
              <a:solidFill>
                <a:srgbClr val="0070C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>
          <a:xfrm>
            <a:off x="107504" y="627534"/>
            <a:ext cx="2592288" cy="403244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cs-CZ" sz="2800" dirty="0" smtClean="0">
                <a:latin typeface="+mj-lt"/>
              </a:rPr>
              <a:t>Kreativní setkání otců rodin toužící tvořit program pro své syny.</a:t>
            </a:r>
            <a:br>
              <a:rPr lang="cs-CZ" sz="2800" dirty="0" smtClean="0">
                <a:latin typeface="+mj-lt"/>
              </a:rPr>
            </a:br>
            <a:r>
              <a:rPr lang="cs-CZ" sz="2800" cap="all" dirty="0" smtClean="0">
                <a:latin typeface="+mj-lt"/>
              </a:rPr>
              <a:t>SOBOTA </a:t>
            </a:r>
          </a:p>
          <a:p>
            <a:pPr algn="ctr">
              <a:spcBef>
                <a:spcPts val="0"/>
              </a:spcBef>
            </a:pPr>
            <a:r>
              <a:rPr lang="cs-CZ" sz="2800" cap="all" dirty="0" smtClean="0">
                <a:latin typeface="+mj-lt"/>
              </a:rPr>
              <a:t>12. 4. 2025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OD 15 </a:t>
            </a:r>
            <a:r>
              <a:rPr lang="cs-CZ" sz="2800" cap="all" dirty="0" err="1" smtClean="0">
                <a:latin typeface="+mj-lt"/>
              </a:rPr>
              <a:t>dO</a:t>
            </a:r>
            <a:r>
              <a:rPr lang="cs-CZ" sz="2800" cap="all" dirty="0" smtClean="0">
                <a:latin typeface="+mj-lt"/>
              </a:rPr>
              <a:t> 18 hodin</a:t>
            </a:r>
            <a:endParaRPr lang="cs-CZ" sz="2800" dirty="0" smtClean="0">
              <a:latin typeface="+mj-lt"/>
            </a:endParaRPr>
          </a:p>
          <a:p>
            <a:endParaRPr lang="cs-CZ" dirty="0"/>
          </a:p>
        </p:txBody>
      </p:sp>
      <p:pic>
        <p:nvPicPr>
          <p:cNvPr id="1027" name="Picture 3" descr="C:\Users\Otec Radim\Downloads\táta a syn nej kámoši navždy 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4" y="123479"/>
            <a:ext cx="405487" cy="432048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600" dirty="0" smtClean="0"/>
              <a:t>A zase znova</a:t>
            </a:r>
            <a:br>
              <a:rPr lang="cs-CZ" sz="6600" dirty="0" smtClean="0"/>
            </a:br>
            <a:r>
              <a:rPr lang="cs-CZ" sz="6600" dirty="0" smtClean="0"/>
              <a:t>od začátku</a:t>
            </a:r>
            <a:endParaRPr lang="cs-CZ" sz="6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Sbírka v sobotu 9.5. 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a v neděli 10.5.2026 určená na „katolická média“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05978"/>
            <a:ext cx="8928992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Dále uvidíš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Liturgický kalendář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na tento týden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568952" cy="4742036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Pondělí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424936" cy="4526012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Úterý</a:t>
            </a:r>
            <a:br>
              <a:rPr lang="cs-CZ" sz="6000" dirty="0" smtClean="0">
                <a:solidFill>
                  <a:schemeClr val="tx1"/>
                </a:solidFill>
              </a:rPr>
            </a:b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5143500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tx1"/>
                </a:solidFill>
              </a:rPr>
              <a:t>Středa</a:t>
            </a:r>
            <a:br>
              <a:rPr lang="cs-CZ" sz="6000" dirty="0" smtClean="0">
                <a:solidFill>
                  <a:schemeClr val="tx1"/>
                </a:solidFill>
              </a:rPr>
            </a:br>
            <a:r>
              <a:rPr lang="cs-CZ" sz="6000" dirty="0" smtClean="0">
                <a:solidFill>
                  <a:schemeClr val="tx1"/>
                </a:solidFill>
              </a:rPr>
              <a:t>vigilie slavnosti Nanebevstoupení Páně – doporučený svátek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-1146466"/>
            <a:ext cx="142875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sng" strike="noStrike" cap="none" normalizeH="0" baseline="0" smtClean="0">
                <a:ln>
                  <a:noFill/>
                </a:ln>
                <a:solidFill>
                  <a:srgbClr val="6A0028"/>
                </a:solidFill>
                <a:effectLst/>
                <a:latin typeface="Raleway"/>
                <a:cs typeface="Arial" pitchFamily="34" charset="0"/>
                <a:hlinkClick r:id="rId2"/>
              </a:rPr>
              <a:t>-</a:t>
            </a:r>
            <a:endParaRPr kumimoji="0" lang="cs-CZ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  </a:t>
            </a:r>
            <a:r>
              <a:rPr kumimoji="0" lang="cs-CZ" sz="124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Raleway"/>
                <a:cs typeface="Arial" pitchFamily="34" charset="0"/>
              </a:rPr>
              <a:t>                              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8636</TotalTime>
  <Words>146</Words>
  <Application>Microsoft Office PowerPoint</Application>
  <PresentationFormat>Předvádění na obrazovce (16:9)</PresentationFormat>
  <Paragraphs>61</Paragraphs>
  <Slides>49</Slides>
  <Notes>0</Notes>
  <HiddenSlides>10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49</vt:i4>
      </vt:variant>
    </vt:vector>
  </HeadingPairs>
  <TitlesOfParts>
    <vt:vector size="51" baseType="lpstr">
      <vt:lpstr>Vrchol</vt:lpstr>
      <vt:lpstr>Jmění</vt:lpstr>
      <vt:lpstr>Zpravodajství</vt:lpstr>
      <vt:lpstr> Stav na donátor.cz</vt:lpstr>
      <vt:lpstr>Sbírky 2.5. a 3.5.2026</vt:lpstr>
      <vt:lpstr>V neděli 10.5.2026  v 10:30 v Pusté Polomi mše Za † a * rodinu Šindelkovou</vt:lpstr>
      <vt:lpstr>Sbírka v sobotu 9.5.  a v neděli 10.5.2026 určená na „katolická média“</vt:lpstr>
      <vt:lpstr>Dále uvidíš Liturgický kalendář na tento týden</vt:lpstr>
      <vt:lpstr>Pondělí </vt:lpstr>
      <vt:lpstr>Úterý </vt:lpstr>
      <vt:lpstr>Středa vigilie slavnosti Nanebevstoupení Páně – doporučený svátek</vt:lpstr>
      <vt:lpstr>Čtvrtek Slavnost Nanebevstoupení Páně – doporučený svátek</vt:lpstr>
      <vt:lpstr>Pátek</vt:lpstr>
      <vt:lpstr>Sobota Svátek sv. Jana Nepomuckého, kněze a mučedníka, hlavního patrona Čech</vt:lpstr>
      <vt:lpstr>Neděle </vt:lpstr>
      <vt:lpstr>Ve středu 13.5.2026  v 15:00 v Pusté Polomi pohřeb † Josef Vaněk</vt:lpstr>
      <vt:lpstr>Ve čtvrtek 14.5.2026  v 17:30 v Pusté Polomi mše VOLNÝ ÚMYSL</vt:lpstr>
      <vt:lpstr>V neděli 17.5.2026  v 10:30 v Pusté Polomi mše Za † a * farníky, nepřátele, přátele a dobrodince </vt:lpstr>
      <vt:lpstr>Materiály k nedělním kartičkám Tátové a mámy, pomůcka pro předškoláky a první stupeň ZŠ propojující nedělní kartičky s vaší vírou v rodině je ke stažení na webu farnosti</vt:lpstr>
      <vt:lpstr>Dále uvidíš pravidelné akce v dalším týdnu</vt:lpstr>
      <vt:lpstr>  Výuka náboženství v Kyjovicích 1. až 5. třída je  v pondělí 11.5.2026 15:00–15:45</vt:lpstr>
      <vt:lpstr>Modlitební setkání Modlitba na vaše úmysly je v úterý 12.5.2026 v 19:30 v kostele  v Pusté Polomi</vt:lpstr>
      <vt:lpstr>  Výuka náboženství v Pusté Polomi  3. až 5. třída   ve čtvrtek 14.5.2026 12:40–13:25</vt:lpstr>
      <vt:lpstr>  Výuka náboženství v Pusté Polomi 1. a 2. třída  ve čtvrtek 14.5.2026 13:00–13:45</vt:lpstr>
      <vt:lpstr>  Výuka náboženství v Pusté Polomi  6. až 9. třída   ve čtvrtek 14.5.2026 16:20–17:05 na faře</vt:lpstr>
      <vt:lpstr>Modlitebko - „Večery chval“  ve čtvrtek 14.5.2026  od 19:00 v KfC</vt:lpstr>
      <vt:lpstr>V pátek 15.5.2026 v 9:30 Bohoslužba slova se svatým přijímáním v Kyjovicích na zámku</vt:lpstr>
      <vt:lpstr>Změna času konání mše Pátek 15.5.2026 v 17h recitovaná mše v Kyjovicích</vt:lpstr>
      <vt:lpstr>Setkání aspirantů biřmování NENÍ v pátek 15.5.2026  od 19:00 na faře</vt:lpstr>
      <vt:lpstr>Dále uvidíš pozvánky na nepravidelné aktivity podporované naší farnosti</vt:lpstr>
      <vt:lpstr>V pondělí 20.4.2026 od 18:00 v KfC setkání pastorační rady</vt:lpstr>
      <vt:lpstr>Přihlášeno 39dětí. Prosíme všechny o modlitbu za tuto víkendovou akci. </vt:lpstr>
      <vt:lpstr> MIMOŘÁDNÁ MŠE v pondělí 6.4.2026 v 8:00 Podvihov a v 10:00 Kyjovice jsou VOLNÉ ÚMYSLY</vt:lpstr>
      <vt:lpstr>Setkání kostelové rady v úterý 31.4.2026  od 19:00 na faře</vt:lpstr>
      <vt:lpstr>Setkání kaplové rady v středu 11.2.2026  od 19:00 v sakristii kaple Kyjovice</vt:lpstr>
      <vt:lpstr>Ve čtvrtek 21.5.2026  od 17:30 sál biskupství akce „Celým srdcem“</vt:lpstr>
      <vt:lpstr> V pátek 22.5.2026 od 17:30 v Kyjovicích mše zaměřená na předškoláky  a první stupeň ZŠ</vt:lpstr>
      <vt:lpstr> V sobotu  23.5.2026 po mši z vigilie Ducha svatého kaple v Kyjovicích „večer chval“</vt:lpstr>
      <vt:lpstr>Farní  kavárna v neděli 24.5.2026 od 15:00 v KfC a zahrada </vt:lpstr>
      <vt:lpstr>Dále uvidíš pozvánky na nepravidelné aktivity mimo naší farnost</vt:lpstr>
      <vt:lpstr>Snímek 39</vt:lpstr>
      <vt:lpstr>Snímek 40</vt:lpstr>
      <vt:lpstr>Snímek 41</vt:lpstr>
      <vt:lpstr>Snímek 42</vt:lpstr>
      <vt:lpstr>30 let diecéze  * Den vděčnosti sobota 30.5.  * Den modlitby za domov pondělí 31.8.</vt:lpstr>
      <vt:lpstr>Snímek 44</vt:lpstr>
      <vt:lpstr>Pro odběratele časopis OKNO na bočním stolečku květen 2026</vt:lpstr>
      <vt:lpstr>Pro odběratele dětské časopisy na bočním stolečku</vt:lpstr>
      <vt:lpstr>Zápis úmyslů  na mši svatou v termínech do 30.6.2026 </vt:lpstr>
      <vt:lpstr>Setkání otců A SYNŮ</vt:lpstr>
      <vt:lpstr>A zase znova od začátku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Ohlášky</dc:title>
  <dc:creator>Radim Zielonka</dc:creator>
  <cp:lastModifiedBy>Radim Zielonka</cp:lastModifiedBy>
  <cp:revision>531</cp:revision>
  <dcterms:created xsi:type="dcterms:W3CDTF">2025-01-24T22:06:36Z</dcterms:created>
  <dcterms:modified xsi:type="dcterms:W3CDTF">2026-05-10T06:03:48Z</dcterms:modified>
</cp:coreProperties>
</file>