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361" r:id="rId4"/>
    <p:sldId id="332" r:id="rId5"/>
    <p:sldId id="397" r:id="rId6"/>
    <p:sldId id="396" r:id="rId7"/>
    <p:sldId id="392" r:id="rId8"/>
    <p:sldId id="373" r:id="rId9"/>
    <p:sldId id="280" r:id="rId10"/>
    <p:sldId id="376" r:id="rId11"/>
    <p:sldId id="327" r:id="rId12"/>
    <p:sldId id="328" r:id="rId13"/>
    <p:sldId id="329" r:id="rId14"/>
    <p:sldId id="330" r:id="rId15"/>
    <p:sldId id="333" r:id="rId16"/>
    <p:sldId id="331" r:id="rId17"/>
    <p:sldId id="349" r:id="rId18"/>
    <p:sldId id="319" r:id="rId19"/>
    <p:sldId id="377" r:id="rId20"/>
    <p:sldId id="372" r:id="rId21"/>
    <p:sldId id="379" r:id="rId22"/>
    <p:sldId id="321" r:id="rId23"/>
    <p:sldId id="320" r:id="rId24"/>
    <p:sldId id="317" r:id="rId25"/>
    <p:sldId id="277" r:id="rId26"/>
    <p:sldId id="318" r:id="rId27"/>
    <p:sldId id="364" r:id="rId28"/>
    <p:sldId id="363" r:id="rId29"/>
    <p:sldId id="315" r:id="rId30"/>
    <p:sldId id="391" r:id="rId31"/>
    <p:sldId id="263" r:id="rId32"/>
    <p:sldId id="393" r:id="rId33"/>
    <p:sldId id="378" r:id="rId34"/>
    <p:sldId id="394" r:id="rId35"/>
    <p:sldId id="388" r:id="rId36"/>
    <p:sldId id="374" r:id="rId37"/>
    <p:sldId id="371" r:id="rId38"/>
    <p:sldId id="389" r:id="rId39"/>
    <p:sldId id="387" r:id="rId40"/>
    <p:sldId id="323" r:id="rId41"/>
    <p:sldId id="312" r:id="rId42"/>
    <p:sldId id="390" r:id="rId43"/>
    <p:sldId id="382" r:id="rId44"/>
    <p:sldId id="395" r:id="rId45"/>
    <p:sldId id="383" r:id="rId46"/>
    <p:sldId id="296" r:id="rId47"/>
    <p:sldId id="293" r:id="rId48"/>
    <p:sldId id="304" r:id="rId49"/>
    <p:sldId id="294" r:id="rId50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7" autoAdjust="0"/>
    <p:restoredTop sz="94609" autoAdjust="0"/>
  </p:normalViewPr>
  <p:slideViewPr>
    <p:cSldViewPr>
      <p:cViewPr>
        <p:scale>
          <a:sx n="60" d="100"/>
          <a:sy n="60" d="100"/>
        </p:scale>
        <p:origin x="-1954" y="-10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28.02.2026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1.3.2026-8.3.2026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 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1.3.2026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bohoslužba slova se svatým </a:t>
            </a:r>
            <a:r>
              <a:rPr lang="cs-CZ" sz="5400" dirty="0" err="1" smtClean="0">
                <a:solidFill>
                  <a:schemeClr val="tx1"/>
                </a:solidFill>
              </a:rPr>
              <a:t>přijímáním</a:t>
            </a:r>
            <a:r>
              <a:rPr lang="cs-CZ" sz="5400" dirty="0" err="1" smtClean="0">
                <a:solidFill>
                  <a:schemeClr val="bg1"/>
                </a:solidFill>
              </a:rPr>
              <a:t>nce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</a:t>
            </a:r>
            <a:r>
              <a:rPr lang="cs-CZ" sz="5000" dirty="0" smtClean="0"/>
              <a:t>(21.2</a:t>
            </a:r>
            <a:r>
              <a:rPr lang="cs-CZ" sz="5000" dirty="0" smtClean="0"/>
              <a:t>.) </a:t>
            </a:r>
            <a:r>
              <a:rPr lang="cs-CZ" sz="5000" dirty="0" smtClean="0"/>
              <a:t>22. </a:t>
            </a:r>
            <a:r>
              <a:rPr lang="cs-CZ" sz="5000" dirty="0" smtClean="0"/>
              <a:t>2. 2026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1312Kč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2050Kč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11750Kč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8050Kč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„Cent“ svatého Petra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18:00 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mše svatá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2.3.2026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</a:t>
            </a:r>
            <a:r>
              <a:rPr lang="cs-CZ" sz="6000" b="1" dirty="0" smtClean="0">
                <a:solidFill>
                  <a:srgbClr val="0070C0"/>
                </a:solidFill>
              </a:rPr>
              <a:t>3.3.2026</a:t>
            </a:r>
            <a:r>
              <a:rPr lang="cs-CZ" sz="6000" b="1" dirty="0" smtClean="0">
                <a:solidFill>
                  <a:srgbClr val="0070C0"/>
                </a:solidFill>
              </a:rPr>
              <a:t/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17:30 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b="1" dirty="0" smtClean="0">
                <a:solidFill>
                  <a:srgbClr val="FF0000"/>
                </a:solidFill>
              </a:rPr>
              <a:t>NENÍ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5.3.2026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5.3.2026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NENÍ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5.3.2026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16:20–17:05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500" dirty="0" smtClean="0">
                <a:solidFill>
                  <a:schemeClr val="tx1"/>
                </a:solidFill>
              </a:rPr>
              <a:t>Ve čtvrtek </a:t>
            </a:r>
            <a:r>
              <a:rPr lang="cs-CZ" sz="5500" dirty="0" smtClean="0">
                <a:solidFill>
                  <a:schemeClr val="tx1"/>
                </a:solidFill>
              </a:rPr>
              <a:t>12.3.2026 </a:t>
            </a:r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v 17:30 v Pusté </a:t>
            </a:r>
            <a:r>
              <a:rPr lang="cs-CZ" sz="5500" dirty="0" err="1" smtClean="0">
                <a:solidFill>
                  <a:schemeClr val="tx1"/>
                </a:solidFill>
              </a:rPr>
              <a:t>Polomi</a:t>
            </a:r>
            <a:r>
              <a:rPr lang="cs-CZ" sz="5500" dirty="0" smtClean="0">
                <a:solidFill>
                  <a:schemeClr val="tx1"/>
                </a:solidFill>
              </a:rPr>
              <a:t> mše je za † </a:t>
            </a:r>
            <a:r>
              <a:rPr lang="cs-CZ" sz="5500" dirty="0" smtClean="0">
                <a:solidFill>
                  <a:schemeClr val="tx1"/>
                </a:solidFill>
              </a:rPr>
              <a:t>Václava </a:t>
            </a:r>
            <a:r>
              <a:rPr lang="cs-CZ" sz="5500" dirty="0" err="1" smtClean="0">
                <a:solidFill>
                  <a:schemeClr val="tx1"/>
                </a:solidFill>
              </a:rPr>
              <a:t>Kozyka</a:t>
            </a:r>
            <a:r>
              <a:rPr lang="cs-CZ" sz="5500" dirty="0" smtClean="0">
                <a:solidFill>
                  <a:schemeClr val="tx1"/>
                </a:solidFill>
              </a:rPr>
              <a:t>, z</a:t>
            </a:r>
            <a:r>
              <a:rPr lang="cs-CZ" sz="5500" dirty="0" smtClean="0">
                <a:solidFill>
                  <a:schemeClr val="tx1"/>
                </a:solidFill>
              </a:rPr>
              <a:t>a Václava Dědice a za † a </a:t>
            </a:r>
            <a:r>
              <a:rPr lang="cs-CZ" sz="5500" dirty="0" smtClean="0">
                <a:solidFill>
                  <a:schemeClr val="tx1"/>
                </a:solidFill>
                <a:sym typeface="Wingdings 2"/>
              </a:rPr>
              <a:t> </a:t>
            </a:r>
            <a:r>
              <a:rPr lang="cs-CZ" sz="5500" dirty="0" smtClean="0">
                <a:solidFill>
                  <a:schemeClr val="tx1"/>
                </a:solidFill>
              </a:rPr>
              <a:t>rodinu</a:t>
            </a:r>
            <a:endParaRPr lang="cs-CZ" sz="5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</a:t>
            </a:r>
            <a:r>
              <a:rPr lang="cs-CZ" sz="6400" dirty="0" smtClean="0">
                <a:solidFill>
                  <a:schemeClr val="tx1"/>
                </a:solidFill>
              </a:rPr>
              <a:t>“ </a:t>
            </a:r>
            <a:r>
              <a:rPr lang="cs-CZ" sz="6400" b="1" dirty="0" smtClean="0">
                <a:solidFill>
                  <a:srgbClr val="FF0000"/>
                </a:solidFill>
              </a:rPr>
              <a:t>NENÍ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</a:t>
            </a:r>
            <a:r>
              <a:rPr lang="cs-CZ" sz="6400" dirty="0" smtClean="0">
                <a:solidFill>
                  <a:schemeClr val="tx1"/>
                </a:solidFill>
              </a:rPr>
              <a:t>5.3.2026 </a:t>
            </a:r>
            <a:r>
              <a:rPr lang="cs-CZ" sz="6400" dirty="0" smtClean="0">
                <a:solidFill>
                  <a:schemeClr val="tx1"/>
                </a:solidFill>
              </a:rPr>
              <a:t/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KfC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300" y="-20538"/>
            <a:ext cx="4898215" cy="210623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13.3.2026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526012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KŘÍŽOVÉ CESTY HLUBOČEC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vždy v pátek v 16:30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kaple Hlubočec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období od 1.3. do 8.3. 2026 </a:t>
            </a:r>
            <a:r>
              <a:rPr lang="cs-CZ" sz="6000" b="1" dirty="0" smtClean="0">
                <a:solidFill>
                  <a:srgbClr val="FF0000"/>
                </a:solidFill>
              </a:rPr>
              <a:t>nepoužívejte</a:t>
            </a:r>
            <a:r>
              <a:rPr lang="cs-CZ" sz="6000" dirty="0" smtClean="0">
                <a:solidFill>
                  <a:schemeClr val="tx1"/>
                </a:solidFill>
              </a:rPr>
              <a:t> pro komunikaci farní email a farní telefonní číslo, nebudou obsluhovány.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Setkání </a:t>
            </a:r>
            <a:r>
              <a:rPr lang="cs-CZ" sz="6000" dirty="0" smtClean="0">
                <a:solidFill>
                  <a:schemeClr val="tx1"/>
                </a:solidFill>
              </a:rPr>
              <a:t>aspirantů biřmování </a:t>
            </a:r>
            <a:r>
              <a:rPr lang="cs-CZ" sz="6000" b="1" dirty="0" smtClean="0">
                <a:solidFill>
                  <a:srgbClr val="FF0000"/>
                </a:solidFill>
              </a:rPr>
              <a:t>NENÍ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pátek </a:t>
            </a:r>
            <a:r>
              <a:rPr lang="cs-CZ" sz="6000" dirty="0" smtClean="0">
                <a:solidFill>
                  <a:schemeClr val="tx1"/>
                </a:solidFill>
              </a:rPr>
              <a:t>6.3.2026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19:30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Pictures\let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64" y="0"/>
            <a:ext cx="2598539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8.3.2026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MŠE SVATÁ slouží otec Pavel Stefan, úmysl sdělte přede mší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742036"/>
          </a:xfrm>
        </p:spPr>
        <p:txBody>
          <a:bodyPr>
            <a:normAutofit/>
          </a:bodyPr>
          <a:lstStyle/>
          <a:p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Downloads\Postní duchovní zastavení A5 na šíř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1" y="-308570"/>
            <a:ext cx="8681299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20.2.2026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i="1" dirty="0" smtClean="0">
                <a:solidFill>
                  <a:srgbClr val="0070C0"/>
                </a:solidFill>
              </a:rPr>
              <a:t>Den modliteb za oběti sexuálního zneužívání</a:t>
            </a:r>
            <a:br>
              <a:rPr lang="cs-CZ" sz="6000" i="1" dirty="0" smtClean="0">
                <a:solidFill>
                  <a:srgbClr val="0070C0"/>
                </a:solidFill>
              </a:rPr>
            </a:br>
            <a:r>
              <a:rPr lang="cs-CZ" sz="6000" i="1" dirty="0" smtClean="0">
                <a:solidFill>
                  <a:srgbClr val="0070C0"/>
                </a:solidFill>
              </a:rPr>
              <a:t>v církvi</a:t>
            </a:r>
            <a:endParaRPr lang="cs-CZ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tec Radim\Downloads\OKNO_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550"/>
            <a:ext cx="7272808" cy="5143049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Postní výzva pro rodiny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Putovní schránka, společná modlitba v kruhu rodiny a dobrý skutek.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9.3.2026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</a:t>
            </a:r>
            <a:r>
              <a:rPr lang="cs-CZ" sz="6000" dirty="0" smtClean="0">
                <a:solidFill>
                  <a:schemeClr val="tx1"/>
                </a:solidFill>
              </a:rPr>
              <a:t>19:00 </a:t>
            </a:r>
            <a:r>
              <a:rPr lang="cs-CZ" sz="6000" dirty="0" smtClean="0">
                <a:solidFill>
                  <a:schemeClr val="tx1"/>
                </a:solidFill>
              </a:rPr>
              <a:t>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12.3.2026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období od 1.3. do 8.3. 2026 kontakty k </a:t>
            </a:r>
            <a:r>
              <a:rPr lang="cs-CZ" sz="6000" b="1" dirty="0" smtClean="0">
                <a:solidFill>
                  <a:srgbClr val="FF0000"/>
                </a:solidFill>
              </a:rPr>
              <a:t>zástupu pro případ pohřbu</a:t>
            </a:r>
            <a:r>
              <a:rPr lang="cs-CZ" sz="6000" dirty="0" smtClean="0">
                <a:solidFill>
                  <a:schemeClr val="tx1"/>
                </a:solidFill>
              </a:rPr>
              <a:t> naleznete ve venkovní vitríně před kostelem.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</a:t>
            </a:r>
            <a:r>
              <a:rPr lang="cs-CZ" sz="6000" dirty="0" smtClean="0">
                <a:solidFill>
                  <a:schemeClr val="tx1"/>
                </a:solidFill>
              </a:rPr>
              <a:t>13.3.2026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2026 02 14 večery chval Kyjovice oříznut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224" y="0"/>
            <a:ext cx="5362777" cy="27157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79204"/>
            <a:ext cx="8928992" cy="2664296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b="1" dirty="0" smtClean="0">
                <a:solidFill>
                  <a:srgbClr val="7030A0"/>
                </a:solidFill>
              </a:rPr>
              <a:t>V pátek 20.2.2026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chemeClr val="tx1"/>
                </a:solidFill>
              </a:rPr>
              <a:t>od 18:15 do 19:00 kaple</a:t>
            </a:r>
            <a:br>
              <a:rPr lang="cs-CZ" sz="6000" b="1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chemeClr val="tx1"/>
                </a:solidFill>
              </a:rPr>
              <a:t>v </a:t>
            </a:r>
            <a:r>
              <a:rPr lang="cs-CZ" sz="6000" b="1" dirty="0" err="1" smtClean="0">
                <a:solidFill>
                  <a:schemeClr val="tx1"/>
                </a:solidFill>
              </a:rPr>
              <a:t>Kyjovicích</a:t>
            </a:r>
            <a:r>
              <a:rPr lang="cs-CZ" sz="6000" b="1" dirty="0" smtClean="0">
                <a:solidFill>
                  <a:schemeClr val="tx1"/>
                </a:solidFill>
              </a:rPr>
              <a:t> „večer chval“</a:t>
            </a:r>
            <a:endParaRPr lang="cs-CZ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7"/>
            <a:ext cx="6480720" cy="4752528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Cesta smíření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Postní doba 2026 ostravsko-opavská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diecéze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4" name="Obrázek 3" descr="Postní doba 2026 létáček úvodní 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895" y="0"/>
            <a:ext cx="2431107" cy="51435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6480720" cy="5143500"/>
          </a:xfrm>
        </p:spPr>
        <p:txBody>
          <a:bodyPr>
            <a:noAutofit/>
          </a:bodyPr>
          <a:lstStyle/>
          <a:p>
            <a:r>
              <a:rPr lang="cs-CZ" sz="3300" b="1" dirty="0" smtClean="0">
                <a:solidFill>
                  <a:schemeClr val="accent1">
                    <a:lumMod val="75000"/>
                  </a:schemeClr>
                </a:solidFill>
              </a:rPr>
              <a:t>Cesta smíření Pustá Polom</a:t>
            </a:r>
            <a:r>
              <a:rPr lang="cs-CZ" sz="3300" dirty="0" smtClean="0">
                <a:solidFill>
                  <a:schemeClr val="tx1"/>
                </a:solidFill>
              </a:rPr>
              <a:t/>
            </a:r>
            <a:br>
              <a:rPr lang="cs-CZ" sz="3300" dirty="0" smtClean="0">
                <a:solidFill>
                  <a:schemeClr val="tx1"/>
                </a:solidFill>
              </a:rPr>
            </a:br>
            <a:r>
              <a:rPr lang="cs-CZ" sz="3300" b="1" dirty="0" smtClean="0">
                <a:solidFill>
                  <a:srgbClr val="7030A0"/>
                </a:solidFill>
              </a:rPr>
              <a:t>Postní </a:t>
            </a:r>
            <a:r>
              <a:rPr lang="cs-CZ" sz="3300" b="1" dirty="0" smtClean="0">
                <a:solidFill>
                  <a:srgbClr val="7030A0"/>
                </a:solidFill>
              </a:rPr>
              <a:t>doba a Svatý </a:t>
            </a:r>
            <a:r>
              <a:rPr lang="cs-CZ" sz="3300" b="1" dirty="0" smtClean="0">
                <a:solidFill>
                  <a:srgbClr val="7030A0"/>
                </a:solidFill>
              </a:rPr>
              <a:t>týden</a:t>
            </a:r>
            <a:r>
              <a:rPr lang="cs-CZ" sz="3300" b="1" dirty="0" smtClean="0">
                <a:solidFill>
                  <a:schemeClr val="tx1"/>
                </a:solidFill>
              </a:rPr>
              <a:t/>
            </a:r>
            <a:br>
              <a:rPr lang="cs-CZ" sz="3300" b="1" dirty="0" smtClean="0">
                <a:solidFill>
                  <a:schemeClr val="tx1"/>
                </a:solidFill>
              </a:rPr>
            </a:br>
            <a:r>
              <a:rPr lang="cs-CZ" sz="3300" b="1" dirty="0" smtClean="0">
                <a:solidFill>
                  <a:srgbClr val="0000FF"/>
                </a:solidFill>
              </a:rPr>
              <a:t>14</a:t>
            </a:r>
            <a:r>
              <a:rPr lang="cs-CZ" sz="3300" b="1" dirty="0" smtClean="0">
                <a:solidFill>
                  <a:srgbClr val="0000FF"/>
                </a:solidFill>
              </a:rPr>
              <a:t>. března 2026 – sobota </a:t>
            </a:r>
            <a:r>
              <a:rPr lang="cs-CZ" sz="3300" dirty="0" smtClean="0">
                <a:solidFill>
                  <a:schemeClr val="tx1"/>
                </a:solidFill>
              </a:rPr>
              <a:t>v KfC v 17:00 „večer chval“ + setkání s pohoštěním</a:t>
            </a:r>
            <a:br>
              <a:rPr lang="cs-CZ" sz="3300" dirty="0" smtClean="0">
                <a:solidFill>
                  <a:schemeClr val="tx1"/>
                </a:solidFill>
              </a:rPr>
            </a:br>
            <a:r>
              <a:rPr lang="cs-CZ" sz="3300" b="1" dirty="0" smtClean="0">
                <a:solidFill>
                  <a:srgbClr val="0000FF"/>
                </a:solidFill>
              </a:rPr>
              <a:t>20. března 2026 – pátek </a:t>
            </a:r>
            <a:r>
              <a:rPr lang="cs-CZ" sz="3300" dirty="0" smtClean="0">
                <a:solidFill>
                  <a:schemeClr val="tx1"/>
                </a:solidFill>
              </a:rPr>
              <a:t>v kapli v </a:t>
            </a:r>
            <a:r>
              <a:rPr lang="cs-CZ" sz="3300" dirty="0" err="1" smtClean="0">
                <a:solidFill>
                  <a:schemeClr val="tx1"/>
                </a:solidFill>
              </a:rPr>
              <a:t>Kyjovicích</a:t>
            </a:r>
            <a:r>
              <a:rPr lang="cs-CZ" sz="3300" dirty="0" smtClean="0">
                <a:solidFill>
                  <a:schemeClr val="tx1"/>
                </a:solidFill>
              </a:rPr>
              <a:t> v 18:00 mše svatá s modlitbami za usmíření</a:t>
            </a:r>
            <a:br>
              <a:rPr lang="cs-CZ" sz="3300" dirty="0" smtClean="0">
                <a:solidFill>
                  <a:schemeClr val="tx1"/>
                </a:solidFill>
              </a:rPr>
            </a:br>
            <a:r>
              <a:rPr lang="cs-CZ" sz="3300" b="1" dirty="0" smtClean="0">
                <a:solidFill>
                  <a:srgbClr val="0000FF"/>
                </a:solidFill>
              </a:rPr>
              <a:t>29</a:t>
            </a:r>
            <a:r>
              <a:rPr lang="cs-CZ" sz="3300" b="1" dirty="0" smtClean="0">
                <a:solidFill>
                  <a:srgbClr val="0000FF"/>
                </a:solidFill>
              </a:rPr>
              <a:t>. března 2026 – Květná neděle </a:t>
            </a:r>
            <a:r>
              <a:rPr lang="cs-CZ" sz="3300" i="1" dirty="0" smtClean="0">
                <a:solidFill>
                  <a:schemeClr val="tx1"/>
                </a:solidFill>
              </a:rPr>
              <a:t>připravuje </a:t>
            </a:r>
            <a:r>
              <a:rPr lang="cs-CZ" sz="3300" i="1" dirty="0" smtClean="0">
                <a:solidFill>
                  <a:schemeClr val="tx1"/>
                </a:solidFill>
              </a:rPr>
              <a:t>se </a:t>
            </a:r>
            <a:r>
              <a:rPr lang="cs-CZ" sz="3300" dirty="0" smtClean="0">
                <a:solidFill>
                  <a:schemeClr val="tx1"/>
                </a:solidFill>
              </a:rPr>
              <a:t>křížová </a:t>
            </a:r>
            <a:r>
              <a:rPr lang="cs-CZ" sz="3300" dirty="0" smtClean="0">
                <a:solidFill>
                  <a:schemeClr val="tx1"/>
                </a:solidFill>
              </a:rPr>
              <a:t>cesta</a:t>
            </a:r>
            <a:endParaRPr lang="cs-CZ" sz="3300" dirty="0">
              <a:solidFill>
                <a:schemeClr val="tx1"/>
              </a:solidFill>
            </a:endParaRPr>
          </a:p>
        </p:txBody>
      </p:sp>
      <p:pic>
        <p:nvPicPr>
          <p:cNvPr id="4" name="Obrázek 3" descr="Postní doba 2026 létáček úvodní 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895" y="0"/>
            <a:ext cx="2431107" cy="51435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Večer smíření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v diecézi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i ve farnosti.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Den vděčnosti.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Den modlitby za domov.</a:t>
            </a:r>
            <a:endParaRPr lang="cs-CZ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tec Radim\Downloads\2026 03 08 farní kavá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113" y="0"/>
            <a:ext cx="3634103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do 30.4.2026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</a:t>
            </a:r>
            <a:r>
              <a:rPr lang="cs-CZ" sz="6000" dirty="0" smtClean="0">
                <a:solidFill>
                  <a:schemeClr val="tx1"/>
                </a:solidFill>
              </a:rPr>
              <a:t>9.5.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</a:t>
            </a:r>
            <a:r>
              <a:rPr lang="cs-CZ" sz="6000" dirty="0" smtClean="0">
                <a:solidFill>
                  <a:schemeClr val="tx1"/>
                </a:solidFill>
              </a:rPr>
              <a:t>10.5.2026 </a:t>
            </a:r>
            <a:r>
              <a:rPr lang="cs-CZ" sz="6000" dirty="0" smtClean="0">
                <a:solidFill>
                  <a:schemeClr val="tx1"/>
                </a:solidFill>
              </a:rPr>
              <a:t>určená na </a:t>
            </a:r>
            <a:r>
              <a:rPr lang="cs-CZ" sz="6000" dirty="0" smtClean="0">
                <a:solidFill>
                  <a:schemeClr val="tx1"/>
                </a:solidFill>
              </a:rPr>
              <a:t>„katolická média“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</a:t>
            </a:r>
            <a:r>
              <a:rPr lang="cs-CZ" sz="6000" dirty="0" smtClean="0">
                <a:solidFill>
                  <a:schemeClr val="tx1"/>
                </a:solidFill>
              </a:rPr>
              <a:t>neděli 5.4.2026 </a:t>
            </a:r>
            <a:r>
              <a:rPr lang="cs-CZ" sz="6000" dirty="0" smtClean="0">
                <a:solidFill>
                  <a:schemeClr val="tx1"/>
                </a:solidFill>
              </a:rPr>
              <a:t>určená na </a:t>
            </a:r>
            <a:r>
              <a:rPr lang="cs-CZ" sz="6000" dirty="0" smtClean="0">
                <a:solidFill>
                  <a:schemeClr val="tx1"/>
                </a:solidFill>
              </a:rPr>
              <a:t>příspěvek do fondu MOST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22.2.2026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Za † a </a:t>
            </a:r>
            <a:r>
              <a:rPr lang="cs-CZ" sz="5400" dirty="0" smtClean="0">
                <a:solidFill>
                  <a:schemeClr val="tx1"/>
                </a:solidFill>
                <a:sym typeface="Wingdings 2"/>
              </a:rPr>
              <a:t> farníky, nepřátele, přátele a </a:t>
            </a:r>
            <a:r>
              <a:rPr lang="cs-CZ" sz="5400" dirty="0" err="1" smtClean="0">
                <a:solidFill>
                  <a:schemeClr val="tx1"/>
                </a:solidFill>
                <a:sym typeface="Wingdings 2"/>
              </a:rPr>
              <a:t>dobrodincer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Ve středu 4.3.2026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smtClean="0">
                <a:solidFill>
                  <a:schemeClr val="tx1"/>
                </a:solidFill>
              </a:rPr>
              <a:t>15h </a:t>
            </a: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pohřeb † Vladimír </a:t>
            </a:r>
            <a:r>
              <a:rPr lang="cs-CZ" sz="6000" dirty="0" err="1" smtClean="0">
                <a:solidFill>
                  <a:schemeClr val="tx1"/>
                </a:solidFill>
              </a:rPr>
              <a:t>Kaštovský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7605</TotalTime>
  <Words>178</Words>
  <Application>Microsoft Office PowerPoint</Application>
  <PresentationFormat>Předvádění na obrazovce (16:9)</PresentationFormat>
  <Paragraphs>59</Paragraphs>
  <Slides>48</Slides>
  <Notes>0</Notes>
  <HiddenSlides>20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0" baseType="lpstr">
      <vt:lpstr>Vrchol</vt:lpstr>
      <vt:lpstr>Jmění</vt:lpstr>
      <vt:lpstr>Zpravodajství</vt:lpstr>
      <vt:lpstr>Sbírky (21.2.) 22. 2. 2026</vt:lpstr>
      <vt:lpstr>V období od 1.3. do 8.3. 2026 nepoužívejte pro komunikaci farní email a farní telefonní číslo, nebudou obsluhovány.</vt:lpstr>
      <vt:lpstr>V období od 1.3. do 8.3. 2026 kontakty k zástupu pro případ pohřbu naleznete ve venkovní vitríně před kostelem.</vt:lpstr>
      <vt:lpstr>Sbírka v sobotu 9.5.  a v neděli 10.5.2026 určená na „katolická média“</vt:lpstr>
      <vt:lpstr>Sbírka v neděli 5.4.2026 určená na příspěvek do fondu MOST</vt:lpstr>
      <vt:lpstr>V neděli 22.2.2026  v 10:30 v Pusté Polomi mše Za † a  farníky, nepřátele, přátele a dobrodincer</vt:lpstr>
      <vt:lpstr>Ve středu 4.3.2026  v 15h v Pusté Polomi pohřeb † Vladimír Kaštovský</vt:lpstr>
      <vt:lpstr>Dále uvidíš Liturgický kalendář na tento týden</vt:lpstr>
      <vt:lpstr>Pondělí</vt:lpstr>
      <vt:lpstr>Úterý</vt:lpstr>
      <vt:lpstr>Středa</vt:lpstr>
      <vt:lpstr>Čtvrtek</vt:lpstr>
      <vt:lpstr>Pátek</vt:lpstr>
      <vt:lpstr>Sobota</vt:lpstr>
      <vt:lpstr>Neděle 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V neděli 1.3.2026  v 10:30 v Pusté Polomi bohoslužba slova se svatým přijímánímnce</vt:lpstr>
      <vt:lpstr>V pondělí  v 18:00 v Pusté Polomi mše svatá</vt:lpstr>
      <vt:lpstr>  Výuka náboženství v Kyjovicích 1. až 5. třída je  v pondělí 2.3.2026 15:00–15:45</vt:lpstr>
      <vt:lpstr>Modlitební setkání Modlitba na vaše úmysly je v úterý 3.3.2026 v 17:30 v kostele  v Pusté Polomi</vt:lpstr>
      <vt:lpstr>  Výuka náboženství v Pusté Polomi  3. až 5. třída NENÍ ve čtvrtek 5.3.2026 12:40–13:25</vt:lpstr>
      <vt:lpstr>  Výuka náboženství v Pusté Polomi 1. a 2. třída ve čtvrtek 5.3.2026 13:00–13:45</vt:lpstr>
      <vt:lpstr>  Výuka náboženství v Pusté Polomi  6. až 9. třída NENÍ ve čtvrtek 5.3.2026 16:20–17:05</vt:lpstr>
      <vt:lpstr>Ve čtvrtek 12.3.2026  v 17:30 v Pusté Polomi mše je za † Václava Kozyka, za Václava Dědice a za † a  rodinu</vt:lpstr>
      <vt:lpstr> Modlitebko - „Večery chval“ NENÍ ve čtvrtek 5.3.2026  od 19:00 v KfC</vt:lpstr>
      <vt:lpstr>V pátek 13.3.2026 v 9:30 Bohoslužba slova se svatým přijímáním v Kyjovicích na zámku</vt:lpstr>
      <vt:lpstr>KŘÍŽOVÉ CESTY HLUBOČEC vždy v pátek v 16:30 kaple Hlubočec</vt:lpstr>
      <vt:lpstr>Setkání aspirantů biřmování NENÍ v pátek 6.3.2026  od 19:30 na faře</vt:lpstr>
      <vt:lpstr>V neděli 8.3.2026  v 10:30 v Pusté Polomi MŠE SVATÁ slouží otec Pavel Stefan, úmysl sdělte přede mší</vt:lpstr>
      <vt:lpstr>Dále uvidíš pozvánky na nepravidelné aktivity</vt:lpstr>
      <vt:lpstr>Snímek 33</vt:lpstr>
      <vt:lpstr>V pátek 20.2.2026 Den modliteb za oběti sexuálního zneužívání v církvi</vt:lpstr>
      <vt:lpstr>Snímek 35</vt:lpstr>
      <vt:lpstr>Postní výzva pro rodiny Putovní schránka, společná modlitba v kruhu rodiny a dobrý skutek.</vt:lpstr>
      <vt:lpstr>Setkání kostelové rady v pondělí 9.3.2026  od 19:00 na faře</vt:lpstr>
      <vt:lpstr>Setkání kaplové rady v středu 11.2.2026  od 19:00 v sakristii kaple Kyjovice</vt:lpstr>
      <vt:lpstr>Ve čtvrtek 12.3.2026  od 17:30 sál biskupství akce „Celým srdcem“</vt:lpstr>
      <vt:lpstr> V pátek 13.3.2026 od 17:30 v Kyjovicích mše zaměřená na předškoláky  a první stupeň ZŠ</vt:lpstr>
      <vt:lpstr> V pátek 20.2.2026 od 18:15 do 19:00 kaple v Kyjovicích „večer chval“</vt:lpstr>
      <vt:lpstr>Cesta smíření Postní doba 2026 ostravsko-opavská diecéze</vt:lpstr>
      <vt:lpstr>Cesta smíření Pustá Polom Postní doba a Svatý týden 14. března 2026 – sobota v KfC v 17:00 „večer chval“ + setkání s pohoštěním 20. března 2026 – pátek v kapli v Kyjovicích v 18:00 mše svatá s modlitbami za usmíření 29. března 2026 – Květná neděle připravuje se křížová cesta</vt:lpstr>
      <vt:lpstr>30 let diecéze Večer smíření v diecézi i ve farnosti. Den vděčnosti. Den modlitby za domov.</vt:lpstr>
      <vt:lpstr>Snímek 45</vt:lpstr>
      <vt:lpstr>Zápis úmyslů  na mši svatou v termínech do 30.4.2026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459</cp:revision>
  <dcterms:created xsi:type="dcterms:W3CDTF">2025-01-24T22:06:36Z</dcterms:created>
  <dcterms:modified xsi:type="dcterms:W3CDTF">2026-02-28T21:31:39Z</dcterms:modified>
</cp:coreProperties>
</file>